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57" r:id="rId4"/>
    <p:sldId id="286" r:id="rId5"/>
    <p:sldId id="287" r:id="rId6"/>
    <p:sldId id="288" r:id="rId7"/>
    <p:sldId id="291" r:id="rId8"/>
    <p:sldId id="297" r:id="rId9"/>
    <p:sldId id="259" r:id="rId10"/>
    <p:sldId id="279" r:id="rId11"/>
    <p:sldId id="294" r:id="rId12"/>
    <p:sldId id="295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Crouch" initials="BC" lastIdx="2" clrIdx="0">
    <p:extLst>
      <p:ext uri="{19B8F6BF-5375-455C-9EA6-DF929625EA0E}">
        <p15:presenceInfo xmlns:p15="http://schemas.microsoft.com/office/powerpoint/2012/main" userId="Brandon Cro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182E64"/>
    <a:srgbClr val="184822"/>
    <a:srgbClr val="4A5779"/>
    <a:srgbClr val="00675A"/>
    <a:srgbClr val="B5C1CB"/>
    <a:srgbClr val="7D919D"/>
    <a:srgbClr val="002F87"/>
    <a:srgbClr val="E4ECF0"/>
    <a:srgbClr val="EA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39" autoAdjust="0"/>
  </p:normalViewPr>
  <p:slideViewPr>
    <p:cSldViewPr>
      <p:cViewPr varScale="1">
        <p:scale>
          <a:sx n="86" d="100"/>
          <a:sy n="86" d="100"/>
        </p:scale>
        <p:origin x="90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345994368"/>
        <c:axId val="345995904"/>
      </c:barChart>
      <c:catAx>
        <c:axId val="34599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345995904"/>
        <c:crosses val="autoZero"/>
        <c:auto val="1"/>
        <c:lblAlgn val="ctr"/>
        <c:lblOffset val="100"/>
        <c:noMultiLvlLbl val="0"/>
      </c:catAx>
      <c:valAx>
        <c:axId val="3459959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&quot;$&quot;#,##0" sourceLinked="1"/>
        <c:majorTickMark val="out"/>
        <c:minorTickMark val="none"/>
        <c:tickLblPos val="nextTo"/>
        <c:crossAx val="345994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9B7F216E-AE01-429C-AEEE-598E6ECCD61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BC895C66-7FED-40E6-947B-C02D6C3F52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completed over 1,700</a:t>
            </a:r>
            <a:r>
              <a:rPr lang="en-US" baseline="0" dirty="0"/>
              <a:t> EIS across US, UK, and Canada (with over 83% done for US clients)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5BB42B42-09C4-4F90-8683-B2186B206BAF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A68FE2CC-E162-432D-AF97-C1CD045B1C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1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df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pdf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10" Type="http://schemas.openxmlformats.org/officeDocument/2006/relationships/image" Target="../media/image10.emf"/><Relationship Id="rId4" Type="http://schemas.openxmlformats.org/officeDocument/2006/relationships/image" Target="NUL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1.pd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chart" Target="../charts/chart1.xml"/><Relationship Id="rId15" Type="http://schemas.microsoft.com/office/2007/relationships/hdphoto" Target="../media/hdphoto1.wdp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5.emf"/><Relationship Id="rId5" Type="http://schemas.openxmlformats.org/officeDocument/2006/relationships/image" Target="../media/image1.pd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.pd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11.png"/><Relationship Id="rId9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1.pdf"/><Relationship Id="rId7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11.png"/><Relationship Id="rId9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NULL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11.png"/><Relationship Id="rId9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3" Type="http://schemas.openxmlformats.org/officeDocument/2006/relationships/image" Target="../media/image1.pdf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16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10" Type="http://schemas.openxmlformats.org/officeDocument/2006/relationships/image" Target="../media/image55.emf"/><Relationship Id="rId4" Type="http://schemas.openxmlformats.org/officeDocument/2006/relationships/image" Target="../media/image11.png"/><Relationship Id="rId9" Type="http://schemas.openxmlformats.org/officeDocument/2006/relationships/image" Target="../media/image54.emf"/><Relationship Id="rId1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69384"/>
              <a:stretch>
                <a:fillRect/>
              </a:stretch>
            </p:blipFill>
          </mc:Choice>
          <mc:Fallback>
            <p:blipFill>
              <a:blip r:embed="rId4"/>
              <a:srcRect l="1600" r="2400" b="69384"/>
              <a:stretch>
                <a:fillRect/>
              </a:stretch>
            </p:blipFill>
          </mc:Fallback>
        </mc:AlternateContent>
        <p:spPr>
          <a:xfrm>
            <a:off x="0" y="4800600"/>
            <a:ext cx="9144000" cy="20574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60400" y="55626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cap="all" spc="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855800"/>
            <a:ext cx="7467600" cy="180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400" dirty="0">
                <a:latin typeface="Century Gothic"/>
                <a:cs typeface="Century Gothic"/>
              </a:rPr>
              <a:t>Analysis of the </a:t>
            </a:r>
          </a:p>
          <a:p>
            <a:pPr>
              <a:lnSpc>
                <a:spcPts val="3500"/>
              </a:lnSpc>
            </a:pPr>
            <a:r>
              <a:rPr lang="en-US" sz="3400" dirty="0">
                <a:solidFill>
                  <a:srgbClr val="009999"/>
                </a:solidFill>
                <a:latin typeface="Century Gothic"/>
                <a:cs typeface="Century Gothic"/>
              </a:rPr>
              <a:t>Economic Impact</a:t>
            </a:r>
            <a:r>
              <a:rPr lang="en-US" sz="3400" dirty="0">
                <a:solidFill>
                  <a:srgbClr val="182E64"/>
                </a:solidFill>
                <a:latin typeface="Century Gothic"/>
                <a:cs typeface="Century Gothic"/>
              </a:rPr>
              <a:t> </a:t>
            </a:r>
            <a:r>
              <a:rPr lang="en-US" sz="3400" dirty="0">
                <a:latin typeface="Century Gothic"/>
                <a:cs typeface="Century Gothic"/>
              </a:rPr>
              <a:t>and </a:t>
            </a:r>
          </a:p>
          <a:p>
            <a:pPr>
              <a:lnSpc>
                <a:spcPts val="3500"/>
              </a:lnSpc>
            </a:pPr>
            <a:r>
              <a:rPr lang="en-US" sz="3400" dirty="0">
                <a:solidFill>
                  <a:srgbClr val="009999"/>
                </a:solidFill>
                <a:latin typeface="Century Gothic"/>
                <a:cs typeface="Century Gothic"/>
              </a:rPr>
              <a:t>Return on Investment</a:t>
            </a:r>
            <a:r>
              <a:rPr lang="en-US" sz="34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3400" dirty="0">
                <a:latin typeface="Century Gothic"/>
                <a:cs typeface="Century Gothic"/>
              </a:rPr>
              <a:t>of Education</a:t>
            </a:r>
            <a:br>
              <a:rPr lang="en-US" sz="1200" cap="all" spc="300" dirty="0">
                <a:latin typeface="Century Gothic"/>
                <a:cs typeface="Century Gothic"/>
              </a:rPr>
            </a:br>
            <a:endParaRPr lang="en-US" sz="1200" cap="all" spc="300" dirty="0">
              <a:latin typeface="Century Gothic"/>
              <a:cs typeface="Century Gothic"/>
            </a:endParaRPr>
          </a:p>
        </p:txBody>
      </p:sp>
      <p:pic>
        <p:nvPicPr>
          <p:cNvPr id="12" name="Picture 11" descr="Emsi_full_lockup(two_color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391400" y="6019800"/>
            <a:ext cx="1295400" cy="285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D3270-303F-408D-908E-24C2F657E9CA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23813" y="4297363"/>
            <a:ext cx="3497262" cy="601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39256-95B6-4A91-8813-183123F925E7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836613" y="4037013"/>
            <a:ext cx="6610350" cy="50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7E0E5-49F5-4C3B-AA66-A84CE9B41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13" y="687400"/>
            <a:ext cx="3458308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BD395E-878A-43D9-A8A5-C6D74DA8643B}"/>
              </a:ext>
            </a:extLst>
          </p:cNvPr>
          <p:cNvSpPr/>
          <p:nvPr/>
        </p:nvSpPr>
        <p:spPr>
          <a:xfrm>
            <a:off x="836613" y="3360463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economic value of the San Diego Community College District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3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Next Steps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5410200" cy="4521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Send the executive summary to</a:t>
            </a:r>
            <a:r>
              <a:rPr lang="en-US" sz="1800" b="1" dirty="0">
                <a:solidFill>
                  <a:srgbClr val="002F87"/>
                </a:solidFill>
              </a:rPr>
              <a:t> </a:t>
            </a:r>
            <a:r>
              <a:rPr lang="en-US" sz="1800" b="1" dirty="0">
                <a:solidFill>
                  <a:srgbClr val="009999"/>
                </a:solidFill>
              </a:rPr>
              <a:t>local legislators</a:t>
            </a:r>
            <a:r>
              <a:rPr lang="en-US" sz="1800" dirty="0"/>
              <a:t>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Use </a:t>
            </a:r>
            <a:r>
              <a:rPr lang="en-US" sz="1800" b="1" dirty="0">
                <a:solidFill>
                  <a:srgbClr val="009999"/>
                </a:solidFill>
              </a:rPr>
              <a:t>social media </a:t>
            </a:r>
            <a:r>
              <a:rPr lang="en-US" sz="1800" dirty="0">
                <a:solidFill>
                  <a:srgbClr val="000000"/>
                </a:solidFill>
              </a:rPr>
              <a:t>to broadcast student returns to prospective students and parents.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Share industry impacts </a:t>
            </a:r>
            <a:r>
              <a:rPr lang="en-US" sz="1800" dirty="0"/>
              <a:t>with</a:t>
            </a:r>
            <a:r>
              <a:rPr lang="en-US" sz="1800" b="1" dirty="0">
                <a:solidFill>
                  <a:srgbClr val="0066B3"/>
                </a:solidFill>
              </a:rPr>
              <a:t> </a:t>
            </a:r>
            <a:r>
              <a:rPr lang="en-US" sz="1800" b="1" dirty="0">
                <a:solidFill>
                  <a:srgbClr val="009999"/>
                </a:solidFill>
              </a:rPr>
              <a:t>local business partners</a:t>
            </a:r>
            <a:r>
              <a:rPr lang="en-US" sz="1800" dirty="0"/>
              <a:t>.</a:t>
            </a:r>
            <a:endParaRPr lang="en-US" sz="1800" b="1" dirty="0">
              <a:solidFill>
                <a:srgbClr val="0066B3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Leverage impacts for </a:t>
            </a:r>
            <a:r>
              <a:rPr lang="en-US" sz="1800" b="1" dirty="0">
                <a:solidFill>
                  <a:srgbClr val="009999"/>
                </a:solidFill>
              </a:rPr>
              <a:t>proposals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>
                <a:solidFill>
                  <a:srgbClr val="009999"/>
                </a:solidFill>
              </a:rPr>
              <a:t>grant writing</a:t>
            </a:r>
            <a:r>
              <a:rPr lang="en-US" sz="1800" dirty="0">
                <a:solidFill>
                  <a:srgbClr val="000000"/>
                </a:solidFill>
              </a:rPr>
              <a:t>, &amp; </a:t>
            </a:r>
            <a:r>
              <a:rPr lang="en-US" sz="1800" b="1" dirty="0">
                <a:solidFill>
                  <a:srgbClr val="009999"/>
                </a:solidFill>
              </a:rPr>
              <a:t>strategic planning</a:t>
            </a:r>
            <a:r>
              <a:rPr lang="en-US" sz="1800" dirty="0"/>
              <a:t>.</a:t>
            </a:r>
            <a:endParaRPr lang="en-US" sz="1800" b="1" dirty="0">
              <a:solidFill>
                <a:srgbClr val="0066B3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/>
              <a:t>Use </a:t>
            </a:r>
            <a:r>
              <a:rPr lang="en-US" sz="1800" dirty="0">
                <a:solidFill>
                  <a:srgbClr val="000000"/>
                </a:solidFill>
              </a:rPr>
              <a:t>campus fliers, newsletters, &amp; websites to </a:t>
            </a:r>
            <a:r>
              <a:rPr lang="en-US" sz="1800" b="1" dirty="0">
                <a:solidFill>
                  <a:srgbClr val="009999"/>
                </a:solidFill>
              </a:rPr>
              <a:t>publish results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Share results with </a:t>
            </a:r>
            <a:r>
              <a:rPr lang="en-US" sz="1800" b="1" dirty="0">
                <a:solidFill>
                  <a:srgbClr val="009999"/>
                </a:solidFill>
              </a:rPr>
              <a:t>local media</a:t>
            </a:r>
            <a:r>
              <a:rPr lang="en-US" sz="1800" dirty="0"/>
              <a:t>.</a:t>
            </a:r>
            <a:endParaRPr lang="en-US" sz="1800" b="1" dirty="0">
              <a:solidFill>
                <a:srgbClr val="0066B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0799" y="3313747"/>
            <a:ext cx="2552701" cy="2782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entury Gothic"/>
                <a:cs typeface="Century Gothic"/>
              </a:rPr>
              <a:t>Emsi’s Press Packet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entury Gothic"/>
                <a:cs typeface="Century Gothic"/>
              </a:rPr>
              <a:t>Ongoing presentations from your Emsi economist 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entury Gothic"/>
                <a:cs typeface="Century Gothic"/>
              </a:rPr>
              <a:t>Email/call us anytime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7000" y="2362200"/>
            <a:ext cx="2667000" cy="52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How can </a:t>
            </a:r>
            <a:b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400" b="1" dirty="0" err="1">
                <a:solidFill>
                  <a:srgbClr val="000000"/>
                </a:solidFill>
                <a:latin typeface="Century Gothic"/>
                <a:cs typeface="Century Gothic"/>
              </a:rPr>
              <a:t>Emsi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 help?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694906" y="4382294"/>
            <a:ext cx="4954588" cy="158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</p:spTree>
    <p:extLst>
      <p:ext uri="{BB962C8B-B14F-4D97-AF65-F5344CB8AC3E}">
        <p14:creationId xmlns:p14="http://schemas.microsoft.com/office/powerpoint/2010/main" val="420416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Share Your Results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76" y="2982733"/>
            <a:ext cx="2493612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11517" r="17434"/>
          <a:stretch/>
        </p:blipFill>
        <p:spPr>
          <a:xfrm>
            <a:off x="5923588" y="2982733"/>
            <a:ext cx="2743200" cy="3178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211" y="1676399"/>
            <a:ext cx="2473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Combine your results with other institutional highlights to create a fact sheet.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1377" y="1676399"/>
            <a:ext cx="249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Include your results in your periodic publications.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3587" y="1676399"/>
            <a:ext cx="27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Create a web page that includes written highlights, animations, </a:t>
            </a:r>
            <a:r>
              <a:rPr lang="en-US" sz="1600">
                <a:solidFill>
                  <a:srgbClr val="000000"/>
                </a:solidFill>
                <a:latin typeface="Century Gothic"/>
                <a:cs typeface="Century Gothic"/>
              </a:rPr>
              <a:t>and videos.</a:t>
            </a:r>
            <a:endParaRPr lang="en-US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971800"/>
            <a:ext cx="2463785" cy="31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Share Your Results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870" y="1683603"/>
            <a:ext cx="303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Create a press release and share with your state and local media.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5726" y="1676399"/>
            <a:ext cx="292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Use your study to help secure additional funding.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508" y="3143953"/>
            <a:ext cx="8792984" cy="3015756"/>
            <a:chOff x="157117" y="3117448"/>
            <a:chExt cx="8792984" cy="30157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3117449"/>
              <a:ext cx="2357333" cy="30144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7336" y="3117598"/>
              <a:ext cx="2922765" cy="3015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117" y="3117448"/>
              <a:ext cx="3030880" cy="301443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447392" y="1676400"/>
            <a:ext cx="235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Use social media to share your investment results with prospective students.</a:t>
            </a:r>
          </a:p>
        </p:txBody>
      </p:sp>
    </p:spTree>
    <p:extLst>
      <p:ext uri="{BB962C8B-B14F-4D97-AF65-F5344CB8AC3E}">
        <p14:creationId xmlns:p14="http://schemas.microsoft.com/office/powerpoint/2010/main" val="16622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9226"/>
            <a:ext cx="7772400" cy="892174"/>
          </a:xfrm>
        </p:spPr>
        <p:txBody>
          <a:bodyPr>
            <a:normAutofit/>
          </a:bodyPr>
          <a:lstStyle/>
          <a:p>
            <a:r>
              <a:rPr lang="en-US" sz="1800" dirty="0"/>
              <a:t>The results of this study </a:t>
            </a:r>
            <a:br>
              <a:rPr lang="en-US" sz="1800" dirty="0"/>
            </a:br>
            <a:r>
              <a:rPr lang="en-US" sz="1800" dirty="0"/>
              <a:t>were prepared 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0"/>
            <a:ext cx="7924800" cy="609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200" cap="all" spc="300" dirty="0">
                <a:solidFill>
                  <a:srgbClr val="000000"/>
                </a:solidFill>
                <a:ea typeface="+mj-ea"/>
                <a:cs typeface="+mj-cs"/>
              </a:rPr>
              <a:t>For a copy of the report, please contact the District.</a:t>
            </a:r>
          </a:p>
        </p:txBody>
      </p:sp>
      <p:pic>
        <p:nvPicPr>
          <p:cNvPr id="6" name="Picture 5" descr="Emsi_full_lockup(two_color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01110" y="3897826"/>
            <a:ext cx="2713890" cy="5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855316" y="1472590"/>
            <a:ext cx="5433368" cy="2606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75"/>
              </a:lnSpc>
              <a:buNone/>
            </a:pPr>
            <a:r>
              <a:rPr lang="en-US" sz="15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ADVISORS IN LABOR MARKET INFORMATION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81" y="2675847"/>
            <a:ext cx="24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Years working with community colleges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3655" y="4272875"/>
            <a:ext cx="293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2017 Aspen Prize finalists are Emsi 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063" y="3970131"/>
            <a:ext cx="337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Students used Emsi’s career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pathways tools last year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897" y="2675846"/>
            <a:ext cx="434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Of U.S. community colleges have used Emsi’s economic impact studies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1600" r="2400" b="69384"/>
              <a:stretch>
                <a:fillRect/>
              </a:stretch>
            </p:blipFill>
          </mc:Choice>
          <mc:Fallback>
            <p:blipFill>
              <a:blip r:embed="rId5"/>
              <a:srcRect l="1600" r="2400" b="69384"/>
              <a:stretch>
                <a:fillRect/>
              </a:stretch>
            </p:blipFill>
          </mc:Fallback>
        </mc:AlternateContent>
        <p:spPr>
          <a:xfrm>
            <a:off x="0" y="4831902"/>
            <a:ext cx="9144000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B58BD-5047-4B57-8321-4AEE61883A15}"/>
              </a:ext>
            </a:extLst>
          </p:cNvPr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1038434" y="696073"/>
            <a:ext cx="7146925" cy="601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E864F-5786-46B4-B609-CA154C5FF0A5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-1146175" y="2074863"/>
            <a:ext cx="7146925" cy="60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3E8B6-2B9E-433B-A05C-CB55E397B84E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3209925" y="2074863"/>
            <a:ext cx="7146925" cy="60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D101C0-62B4-4061-8F63-2FAE6147EEC6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-1146175" y="3671888"/>
            <a:ext cx="7146925" cy="601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C4C401-6A8B-4E1F-8178-C13D3E1A1EA7}"/>
              </a:ext>
            </a:extLst>
          </p:cNvPr>
          <p:cNvPicPr/>
          <p:nvPr>
            <p:extLst/>
          </p:nvPr>
        </p:nvPicPr>
        <p:blipFill>
          <a:blip r:embed="rId10"/>
          <a:stretch>
            <a:fillRect/>
          </a:stretch>
        </p:blipFill>
        <p:spPr>
          <a:xfrm>
            <a:off x="3317875" y="3668713"/>
            <a:ext cx="7146925" cy="6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8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 txBox="1">
            <a:spLocks/>
          </p:cNvSpPr>
          <p:nvPr/>
        </p:nvSpPr>
        <p:spPr>
          <a:xfrm>
            <a:off x="609600" y="762000"/>
            <a:ext cx="7924800" cy="1943100"/>
          </a:xfrm>
          <a:prstGeom prst="rect">
            <a:avLst/>
          </a:prstGeom>
          <a:effectLst>
            <a:outerShdw blurRad="50800" dist="38100" dir="2700000" sx="120000" sy="120000" algn="tl" rotWithShape="0">
              <a:srgbClr val="000000">
                <a:alpha val="1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What is an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2F8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2F8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en-US" sz="2800" b="1" cap="all" spc="100" dirty="0">
                <a:solidFill>
                  <a:srgbClr val="009999"/>
                </a:solidFill>
                <a:latin typeface="Century Gothic"/>
              </a:rPr>
              <a:t>economic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impact analysis?</a:t>
            </a:r>
          </a:p>
          <a:p>
            <a:pPr lvl="0">
              <a:lnSpc>
                <a:spcPts val="2800"/>
              </a:lnSpc>
              <a:defRPr/>
            </a:pPr>
            <a:r>
              <a:rPr lang="en-US" sz="1600" spc="100" dirty="0">
                <a:solidFill>
                  <a:srgbClr val="000000"/>
                </a:solidFill>
                <a:latin typeface="Century Gothic"/>
              </a:rPr>
              <a:t>Measures how an event or institution affects the local economy.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2971800"/>
            <a:ext cx="7924800" cy="2362200"/>
          </a:xfrm>
          <a:prstGeom prst="rect">
            <a:avLst/>
          </a:prstGeom>
          <a:effectLst>
            <a:outerShdw blurRad="50800" dist="38100" dir="2700000" sx="120000" sy="120000" algn="tl" rotWithShape="0">
              <a:srgbClr val="000000">
                <a:alpha val="1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500"/>
              </a:lnSpc>
              <a:defRPr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is an </a:t>
            </a:r>
            <a:b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en-US" sz="2800" b="1" cap="all" spc="100" dirty="0">
                <a:solidFill>
                  <a:srgbClr val="009999"/>
                </a:solidFill>
                <a:latin typeface="Century Gothic"/>
              </a:rPr>
              <a:t>investment analysis?</a:t>
            </a:r>
          </a:p>
          <a:p>
            <a:pPr lvl="0">
              <a:lnSpc>
                <a:spcPts val="2800"/>
              </a:lnSpc>
              <a:defRPr/>
            </a:pPr>
            <a:r>
              <a:rPr lang="en-US" sz="1600" spc="100" dirty="0">
                <a:solidFill>
                  <a:srgbClr val="000000"/>
                </a:solidFill>
                <a:latin typeface="Century Gothic"/>
              </a:rPr>
              <a:t>A comparison of the costs and benefits to determine the return on investment.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73415"/>
              <a:stretch>
                <a:fillRect/>
              </a:stretch>
            </p:blipFill>
          </mc:Choice>
          <mc:Fallback>
            <p:blipFill>
              <a:blip r:embed="rId3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24026"/>
              <a:stretch>
                <a:fillRect/>
              </a:stretch>
            </p:blipFill>
          </mc:Choice>
          <mc:Fallback>
            <p:blipFill>
              <a:blip r:embed="rId4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1205545"/>
            <a:ext cx="9144000" cy="5652455"/>
          </a:xfrm>
          <a:prstGeom prst="rect">
            <a:avLst/>
          </a:prstGeom>
        </p:spPr>
      </p:pic>
      <p:sp>
        <p:nvSpPr>
          <p:cNvPr id="30" name="Content Placeholder 3"/>
          <p:cNvSpPr txBox="1">
            <a:spLocks/>
          </p:cNvSpPr>
          <p:nvPr/>
        </p:nvSpPr>
        <p:spPr>
          <a:xfrm>
            <a:off x="0" y="4740250"/>
            <a:ext cx="35052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gross </a:t>
            </a:r>
            <a:b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regional product (GRP)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93415" y="4648597"/>
            <a:ext cx="4420394" cy="158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cxnSp>
        <p:nvCxnSpPr>
          <p:cNvPr id="33" name="Straight Connector 32"/>
          <p:cNvCxnSpPr/>
          <p:nvPr/>
        </p:nvCxnSpPr>
        <p:spPr>
          <a:xfrm>
            <a:off x="0" y="5488757"/>
            <a:ext cx="3518305" cy="2621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34" name="Content Placeholder 3"/>
          <p:cNvSpPr txBox="1">
            <a:spLocks/>
          </p:cNvSpPr>
          <p:nvPr/>
        </p:nvSpPr>
        <p:spPr>
          <a:xfrm>
            <a:off x="0" y="6213475"/>
            <a:ext cx="35052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jobs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031432"/>
            <a:ext cx="3518305" cy="2621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46" name="Content Placeholder 3"/>
          <p:cNvSpPr txBox="1">
            <a:spLocks/>
          </p:cNvSpPr>
          <p:nvPr/>
        </p:nvSpPr>
        <p:spPr>
          <a:xfrm>
            <a:off x="3541496" y="2299897"/>
            <a:ext cx="56388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cap="all" spc="300" dirty="0">
                <a:latin typeface="Century Gothic"/>
              </a:rPr>
              <a:t>Average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earnings by education level </a:t>
            </a:r>
            <a:b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 career midpoint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14535"/>
              </p:ext>
            </p:extLst>
          </p:nvPr>
        </p:nvGraphicFramePr>
        <p:xfrm>
          <a:off x="3773413" y="3243861"/>
          <a:ext cx="494347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A1E242E-540B-4992-9223-75026C22E800}"/>
              </a:ext>
            </a:extLst>
          </p:cNvPr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3527425" y="3151188"/>
            <a:ext cx="5599113" cy="3335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22AAC-F472-440D-9871-8CF08B986E3C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-517525" y="5732463"/>
            <a:ext cx="4564063" cy="60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CF07A-EFAE-4C23-99BB-6B98DA6F2393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2954338" y="388938"/>
            <a:ext cx="3124200" cy="60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BA2176-0AC4-4644-992A-69D25162DF5B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1117600" y="515938"/>
            <a:ext cx="661035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E632D-A7C3-4E46-8040-FD6E54034207}"/>
              </a:ext>
            </a:extLst>
          </p:cNvPr>
          <p:cNvPicPr/>
          <p:nvPr>
            <p:extLst/>
          </p:nvPr>
        </p:nvPicPr>
        <p:blipFill>
          <a:blip r:embed="rId10"/>
          <a:stretch>
            <a:fillRect/>
          </a:stretch>
        </p:blipFill>
        <p:spPr>
          <a:xfrm>
            <a:off x="0" y="4141788"/>
            <a:ext cx="3497263" cy="601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123AF7-376F-4D66-89B9-C1D6BCF20FD4}"/>
              </a:ext>
            </a:extLst>
          </p:cNvPr>
          <p:cNvPicPr/>
          <p:nvPr>
            <p:extLst/>
          </p:nvPr>
        </p:nvPicPr>
        <p:blipFill>
          <a:blip r:embed="rId11"/>
          <a:stretch>
            <a:fillRect/>
          </a:stretch>
        </p:blipFill>
        <p:spPr>
          <a:xfrm>
            <a:off x="679450" y="368300"/>
            <a:ext cx="6608763" cy="50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E11DF7-4255-41EE-9092-5FEFD26826FB}"/>
              </a:ext>
            </a:extLst>
          </p:cNvPr>
          <p:cNvPicPr/>
          <p:nvPr>
            <p:extLst/>
          </p:nvPr>
        </p:nvPicPr>
        <p:blipFill>
          <a:blip r:embed="rId12"/>
          <a:stretch>
            <a:fillRect/>
          </a:stretch>
        </p:blipFill>
        <p:spPr>
          <a:xfrm>
            <a:off x="-4763" y="4237038"/>
            <a:ext cx="3497263" cy="6016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7FDE53-5C73-480F-801B-01B4D1CD748B}"/>
              </a:ext>
            </a:extLst>
          </p:cNvPr>
          <p:cNvPicPr/>
          <p:nvPr>
            <p:extLst/>
          </p:nvPr>
        </p:nvPicPr>
        <p:blipFill>
          <a:blip r:embed="rId13"/>
          <a:stretch>
            <a:fillRect/>
          </a:stretch>
        </p:blipFill>
        <p:spPr>
          <a:xfrm>
            <a:off x="0" y="5648325"/>
            <a:ext cx="3497263" cy="6016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A29F17-B4D0-4910-B6CD-0E476A34CA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39" b="91480" l="8386" r="91405">
                        <a14:foregroundMark x1="15514" y1="9078" x2="15514" y2="9078"/>
                        <a14:foregroundMark x1="20964" y1="8939" x2="20964" y2="8939"/>
                        <a14:foregroundMark x1="27044" y1="8939" x2="27044" y2="8939"/>
                        <a14:foregroundMark x1="8386" y1="19832" x2="8386" y2="19832"/>
                        <a14:foregroundMark x1="91405" y1="79190" x2="91405" y2="79190"/>
                        <a14:foregroundMark x1="81551" y1="91201" x2="81551" y2="91201"/>
                        <a14:foregroundMark x1="70231" y1="91480" x2="70231" y2="91480"/>
                        <a14:foregroundMark x1="32495" y1="76397" x2="32495" y2="76397"/>
                        <a14:foregroundMark x1="35639" y1="76536" x2="35639" y2="76536"/>
                        <a14:foregroundMark x1="49057" y1="82682" x2="49057" y2="82682"/>
                        <a14:foregroundMark x1="48847" y1="83101" x2="48847" y2="83101"/>
                        <a14:foregroundMark x1="46751" y1="87151" x2="46751" y2="87151"/>
                        <a14:foregroundMark x1="18449" y1="43156" x2="18449" y2="43156"/>
                        <a14:foregroundMark x1="18239" y1="43575" x2="18239" y2="43575"/>
                        <a14:backgroundMark x1="49057" y1="82821" x2="49057" y2="828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445" y="1678091"/>
            <a:ext cx="1644829" cy="24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 l="1600" r="2400" b="73415"/>
              <a:stretch>
                <a:fillRect/>
              </a:stretch>
            </p:blipFill>
          </mc:Choice>
          <mc:Fallback>
            <p:blipFill>
              <a:blip r:embed="rId6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599" y="2819400"/>
            <a:ext cx="449579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Content Placeholder 3"/>
          <p:cNvSpPr>
            <a:spLocks noGrp="1"/>
          </p:cNvSpPr>
          <p:nvPr>
            <p:ph sz="half" idx="1"/>
          </p:nvPr>
        </p:nvSpPr>
        <p:spPr>
          <a:xfrm>
            <a:off x="303768" y="229392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credit students served</a:t>
            </a:r>
            <a:endParaRPr lang="en-US" sz="1200" b="1" u="sng" cap="all" spc="3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0" y="1524000"/>
            <a:ext cx="9144000" cy="2667000"/>
            <a:chOff x="0" y="1524000"/>
            <a:chExt cx="9144000" cy="2667000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0" y="1524000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29" name="Straight Connector 28"/>
            <p:cNvCxnSpPr/>
            <p:nvPr/>
          </p:nvCxnSpPr>
          <p:spPr>
            <a:xfrm rot="10800000">
              <a:off x="0" y="2854028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30" name="Straight Connector 29"/>
            <p:cNvCxnSpPr/>
            <p:nvPr/>
          </p:nvCxnSpPr>
          <p:spPr>
            <a:xfrm rot="10800000">
              <a:off x="0" y="4188686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37" name="Content Placeholder 3"/>
          <p:cNvSpPr txBox="1">
            <a:spLocks/>
          </p:cNvSpPr>
          <p:nvPr/>
        </p:nvSpPr>
        <p:spPr>
          <a:xfrm>
            <a:off x="4951968" y="2293925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Non-credit students served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303768" y="362141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Employees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951968" y="362141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Payroll/Benefits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303768" y="495300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students from outside </a:t>
            </a:r>
            <a:b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County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4951968" y="495300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cap="all" spc="300" dirty="0">
                <a:latin typeface="Century Gothic"/>
              </a:rPr>
              <a:t>Total tuition revenue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2362994" y="3733800"/>
            <a:ext cx="44196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AAAD8B-F5E1-42F5-AD28-684795FC6171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650875" y="461963"/>
            <a:ext cx="3535363" cy="601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6F2A2-2E94-42AB-B8BF-ADAD98D08B5E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777875" y="1720850"/>
            <a:ext cx="3070225" cy="601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B09655-ABF3-422E-B156-4AE2B32140F4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3314700" y="1720850"/>
            <a:ext cx="7146925" cy="601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414A37-6820-493D-991A-9408493CE058}"/>
              </a:ext>
            </a:extLst>
          </p:cNvPr>
          <p:cNvPicPr/>
          <p:nvPr>
            <p:extLst/>
          </p:nvPr>
        </p:nvPicPr>
        <p:blipFill>
          <a:blip r:embed="rId10"/>
          <a:stretch>
            <a:fillRect/>
          </a:stretch>
        </p:blipFill>
        <p:spPr>
          <a:xfrm>
            <a:off x="388938" y="3006725"/>
            <a:ext cx="3840162" cy="601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34AA-8FC9-46A9-A2FA-068A02EA2C13}"/>
              </a:ext>
            </a:extLst>
          </p:cNvPr>
          <p:cNvPicPr/>
          <p:nvPr>
            <p:extLst/>
          </p:nvPr>
        </p:nvPicPr>
        <p:blipFill>
          <a:blip r:embed="rId11"/>
          <a:stretch>
            <a:fillRect/>
          </a:stretch>
        </p:blipFill>
        <p:spPr>
          <a:xfrm>
            <a:off x="6175375" y="2990850"/>
            <a:ext cx="1425575" cy="601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D37496-E7E3-4BAF-9AE6-66B765DA61E4}"/>
              </a:ext>
            </a:extLst>
          </p:cNvPr>
          <p:cNvPicPr/>
          <p:nvPr>
            <p:extLst/>
          </p:nvPr>
        </p:nvPicPr>
        <p:blipFill>
          <a:blip r:embed="rId12"/>
          <a:stretch>
            <a:fillRect/>
          </a:stretch>
        </p:blipFill>
        <p:spPr>
          <a:xfrm>
            <a:off x="1628775" y="4392613"/>
            <a:ext cx="1203325" cy="6016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D72905-C24E-41D1-861F-596617EE11BA}"/>
              </a:ext>
            </a:extLst>
          </p:cNvPr>
          <p:cNvPicPr/>
          <p:nvPr>
            <p:extLst/>
          </p:nvPr>
        </p:nvPicPr>
        <p:blipFill>
          <a:blip r:embed="rId13"/>
          <a:stretch>
            <a:fillRect/>
          </a:stretch>
        </p:blipFill>
        <p:spPr>
          <a:xfrm>
            <a:off x="6534150" y="4370388"/>
            <a:ext cx="647700" cy="6016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16E568-D78C-4379-9945-62B29E51DB8B}"/>
              </a:ext>
            </a:extLst>
          </p:cNvPr>
          <p:cNvPicPr/>
          <p:nvPr>
            <p:extLst/>
          </p:nvPr>
        </p:nvPicPr>
        <p:blipFill>
          <a:blip r:embed="rId14"/>
          <a:stretch>
            <a:fillRect/>
          </a:stretch>
        </p:blipFill>
        <p:spPr>
          <a:xfrm>
            <a:off x="3175" y="1676400"/>
            <a:ext cx="4579938" cy="601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1664FF-3102-42E0-A2C0-4850679C56A6}"/>
              </a:ext>
            </a:extLst>
          </p:cNvPr>
          <p:cNvPicPr/>
          <p:nvPr>
            <p:extLst/>
          </p:nvPr>
        </p:nvPicPr>
        <p:blipFill>
          <a:blip r:embed="rId15"/>
          <a:stretch>
            <a:fillRect/>
          </a:stretch>
        </p:blipFill>
        <p:spPr>
          <a:xfrm>
            <a:off x="4575175" y="1676400"/>
            <a:ext cx="4579938" cy="6016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F311C6-43D4-4C11-8E27-576009018B96}"/>
              </a:ext>
            </a:extLst>
          </p:cNvPr>
          <p:cNvPicPr/>
          <p:nvPr>
            <p:extLst/>
          </p:nvPr>
        </p:nvPicPr>
        <p:blipFill>
          <a:blip r:embed="rId16"/>
          <a:stretch>
            <a:fillRect/>
          </a:stretch>
        </p:blipFill>
        <p:spPr>
          <a:xfrm>
            <a:off x="-11113" y="2992438"/>
            <a:ext cx="4579938" cy="6016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329A5A9-A966-4A0C-98C8-EAF169954162}"/>
              </a:ext>
            </a:extLst>
          </p:cNvPr>
          <p:cNvPicPr/>
          <p:nvPr>
            <p:extLst/>
          </p:nvPr>
        </p:nvPicPr>
        <p:blipFill>
          <a:blip r:embed="rId17"/>
          <a:stretch>
            <a:fillRect/>
          </a:stretch>
        </p:blipFill>
        <p:spPr>
          <a:xfrm>
            <a:off x="4560888" y="2992438"/>
            <a:ext cx="4579937" cy="6016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F350FC-3F48-4ABD-8E9D-AC37E1A2A728}"/>
              </a:ext>
            </a:extLst>
          </p:cNvPr>
          <p:cNvPicPr/>
          <p:nvPr>
            <p:extLst/>
          </p:nvPr>
        </p:nvPicPr>
        <p:blipFill>
          <a:blip r:embed="rId18"/>
          <a:stretch>
            <a:fillRect/>
          </a:stretch>
        </p:blipFill>
        <p:spPr>
          <a:xfrm>
            <a:off x="-11113" y="4352925"/>
            <a:ext cx="4579938" cy="6016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4236398-A0CB-492C-85C4-2CA386699BB9}"/>
              </a:ext>
            </a:extLst>
          </p:cNvPr>
          <p:cNvPicPr/>
          <p:nvPr>
            <p:extLst/>
          </p:nvPr>
        </p:nvPicPr>
        <p:blipFill>
          <a:blip r:embed="rId19"/>
          <a:stretch>
            <a:fillRect/>
          </a:stretch>
        </p:blipFill>
        <p:spPr>
          <a:xfrm>
            <a:off x="4575175" y="4352925"/>
            <a:ext cx="4579938" cy="6016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CB5434-ADFE-4091-8BB5-E2502B677DCC}"/>
              </a:ext>
            </a:extLst>
          </p:cNvPr>
          <p:cNvSpPr/>
          <p:nvPr/>
        </p:nvSpPr>
        <p:spPr>
          <a:xfrm>
            <a:off x="649103" y="606272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SDCCD in FY 2017-18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7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sp>
        <p:nvSpPr>
          <p:cNvPr id="18" name="Content Placeholder 3"/>
          <p:cNvSpPr txBox="1">
            <a:spLocks/>
          </p:cNvSpPr>
          <p:nvPr/>
        </p:nvSpPr>
        <p:spPr>
          <a:xfrm>
            <a:off x="609600" y="57068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Century Gothic"/>
                <a:cs typeface="Century Gothic"/>
              </a:rPr>
              <a:t>OVERVIEW OF RESULTS</a:t>
            </a:r>
            <a:endParaRPr kumimoji="0" lang="en-US" sz="2400" b="1" i="0" u="sng" strike="noStrike" kern="1200" cap="none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1" name="Content Placeholder 3"/>
          <p:cNvSpPr>
            <a:spLocks noGrp="1"/>
          </p:cNvSpPr>
          <p:nvPr>
            <p:ph sz="half" idx="1"/>
          </p:nvPr>
        </p:nvSpPr>
        <p:spPr>
          <a:xfrm>
            <a:off x="303768" y="228504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total income Added </a:t>
            </a:r>
            <a:br>
              <a:rPr lang="en-US" sz="1200" cap="all" spc="300" dirty="0"/>
            </a:br>
            <a:r>
              <a:rPr lang="en-US" sz="1200" cap="all" spc="300" dirty="0"/>
              <a:t>in the County</a:t>
            </a:r>
            <a:endParaRPr lang="en-US" sz="1200" b="1" u="sng" cap="all" spc="300" dirty="0"/>
          </a:p>
        </p:txBody>
      </p:sp>
      <p:sp>
        <p:nvSpPr>
          <p:cNvPr id="64" name="Content Placeholder 3"/>
          <p:cNvSpPr txBox="1">
            <a:spLocks/>
          </p:cNvSpPr>
          <p:nvPr/>
        </p:nvSpPr>
        <p:spPr>
          <a:xfrm>
            <a:off x="5401747" y="2309299"/>
            <a:ext cx="2972832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Jobs supported in the County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3086894" y="3005237"/>
            <a:ext cx="2970212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69" name="Group 68"/>
          <p:cNvGrpSpPr/>
          <p:nvPr/>
        </p:nvGrpSpPr>
        <p:grpSpPr>
          <a:xfrm>
            <a:off x="0" y="1524000"/>
            <a:ext cx="9144000" cy="2971800"/>
            <a:chOff x="0" y="1524000"/>
            <a:chExt cx="9144000" cy="2667000"/>
          </a:xfrm>
        </p:grpSpPr>
        <p:cxnSp>
          <p:nvCxnSpPr>
            <p:cNvPr id="62" name="Straight Connector 61"/>
            <p:cNvCxnSpPr/>
            <p:nvPr/>
          </p:nvCxnSpPr>
          <p:spPr>
            <a:xfrm rot="10800000">
              <a:off x="0" y="1524000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67" name="Straight Connector 66"/>
            <p:cNvCxnSpPr/>
            <p:nvPr/>
          </p:nvCxnSpPr>
          <p:spPr>
            <a:xfrm rot="10800000">
              <a:off x="0" y="2854028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68" name="Straight Connector 67"/>
            <p:cNvCxnSpPr/>
            <p:nvPr/>
          </p:nvCxnSpPr>
          <p:spPr>
            <a:xfrm rot="10800000">
              <a:off x="0" y="4188686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70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78173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Rate of return to students</a:t>
            </a:r>
            <a:endParaRPr lang="en-US" sz="1200" b="1" u="sng" cap="all" spc="300" dirty="0"/>
          </a:p>
        </p:txBody>
      </p:sp>
      <p:sp>
        <p:nvSpPr>
          <p:cNvPr id="72" name="Content Placeholder 3"/>
          <p:cNvSpPr txBox="1">
            <a:spLocks/>
          </p:cNvSpPr>
          <p:nvPr/>
        </p:nvSpPr>
        <p:spPr>
          <a:xfrm>
            <a:off x="4953000" y="3809045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Rate of return to taxpayers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5" name="Content Placeholder 3"/>
          <p:cNvSpPr>
            <a:spLocks noGrp="1"/>
          </p:cNvSpPr>
          <p:nvPr>
            <p:ph sz="half" idx="1"/>
          </p:nvPr>
        </p:nvSpPr>
        <p:spPr>
          <a:xfrm>
            <a:off x="2635482" y="525684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of County’s GRP</a:t>
            </a:r>
            <a:endParaRPr lang="en-US" sz="1200" b="1" u="sng" cap="all" spc="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F885-9AF2-4B7B-95D2-F7D4052DC8A8}"/>
              </a:ext>
            </a:extLst>
          </p:cNvPr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0" y="1751013"/>
            <a:ext cx="4564063" cy="593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7DD64-3AEC-40DC-AF08-AA5B0050174B}"/>
              </a:ext>
            </a:extLst>
          </p:cNvPr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4579938" y="1751013"/>
            <a:ext cx="4564062" cy="593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00AA9-6008-493B-AE83-1002A1A3C8D3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2290763" y="4722813"/>
            <a:ext cx="4564062" cy="59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634F9-ACD2-40DF-9BA2-175048140138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0" y="3217863"/>
            <a:ext cx="4564063" cy="593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3C3A4-A197-4B6F-B989-3626A37D2869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4570413" y="3217863"/>
            <a:ext cx="4565650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rot="5400000">
            <a:off x="3164098" y="2934097"/>
            <a:ext cx="5868194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55" name="Straight Connector 54"/>
          <p:cNvCxnSpPr/>
          <p:nvPr/>
        </p:nvCxnSpPr>
        <p:spPr>
          <a:xfrm rot="5400000">
            <a:off x="74611" y="2971800"/>
            <a:ext cx="59436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0" y="539606"/>
            <a:ext cx="3048000" cy="914399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2000" dirty="0">
                <a:cs typeface="Century Gothic"/>
              </a:rPr>
              <a:t>Operations 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>Spending Impact</a:t>
            </a:r>
            <a:br>
              <a:rPr lang="en-US" sz="2000" dirty="0">
                <a:cs typeface="Century Gothic"/>
              </a:rPr>
            </a:br>
            <a:br>
              <a:rPr lang="en-US" sz="2000" dirty="0">
                <a:cs typeface="Century Gothic"/>
              </a:rPr>
            </a:br>
            <a:endParaRPr lang="en-US" sz="2000" dirty="0">
              <a:cs typeface="Century Gothic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1475586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College payroll and other spending + ripple effects</a:t>
            </a:r>
          </a:p>
        </p:txBody>
      </p:sp>
      <p:sp>
        <p:nvSpPr>
          <p:cNvPr id="64" name="Content Placeholder 3"/>
          <p:cNvSpPr>
            <a:spLocks noGrp="1"/>
          </p:cNvSpPr>
          <p:nvPr>
            <p:ph sz="half" idx="1"/>
          </p:nvPr>
        </p:nvSpPr>
        <p:spPr>
          <a:xfrm>
            <a:off x="0" y="314005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county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76" name="Content Placeholder 3"/>
          <p:cNvSpPr>
            <a:spLocks noGrp="1"/>
          </p:cNvSpPr>
          <p:nvPr>
            <p:ph sz="half" idx="1"/>
          </p:nvPr>
        </p:nvSpPr>
        <p:spPr>
          <a:xfrm>
            <a:off x="0" y="4743115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county</a:t>
            </a:r>
            <a:endParaRPr lang="en-US" sz="1200" b="1" u="sng" cap="all" spc="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491D6E-D03C-4E76-9331-F2B1EA6C7580}"/>
              </a:ext>
            </a:extLst>
          </p:cNvPr>
          <p:cNvGrpSpPr/>
          <p:nvPr/>
        </p:nvGrpSpPr>
        <p:grpSpPr>
          <a:xfrm>
            <a:off x="0" y="3812865"/>
            <a:ext cx="3048000" cy="307777"/>
            <a:chOff x="0" y="3812865"/>
            <a:chExt cx="3048000" cy="307777"/>
          </a:xfrm>
        </p:grpSpPr>
        <p:sp>
          <p:nvSpPr>
            <p:cNvPr id="78" name="Rectangle 77"/>
            <p:cNvSpPr/>
            <p:nvPr/>
          </p:nvSpPr>
          <p:spPr>
            <a:xfrm>
              <a:off x="0" y="3812865"/>
              <a:ext cx="304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0" y="3989028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83" name="Straight Connector 82"/>
            <p:cNvCxnSpPr/>
            <p:nvPr/>
          </p:nvCxnSpPr>
          <p:spPr>
            <a:xfrm rot="10800000">
              <a:off x="1752600" y="3989028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grpSp>
        <p:nvGrpSpPr>
          <p:cNvPr id="108" name="Group 107"/>
          <p:cNvGrpSpPr/>
          <p:nvPr/>
        </p:nvGrpSpPr>
        <p:grpSpPr>
          <a:xfrm>
            <a:off x="3048000" y="545336"/>
            <a:ext cx="3048000" cy="1459200"/>
            <a:chOff x="3048000" y="545336"/>
            <a:chExt cx="3048000" cy="1459200"/>
          </a:xfrm>
        </p:grpSpPr>
        <p:sp>
          <p:nvSpPr>
            <p:cNvPr id="84" name="Title 1"/>
            <p:cNvSpPr txBox="1">
              <a:spLocks/>
            </p:cNvSpPr>
            <p:nvPr/>
          </p:nvSpPr>
          <p:spPr>
            <a:xfrm>
              <a:off x="3048000" y="545336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Student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Spending Impact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8000" y="1481316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Relocated/Retained student spending + ripple effects</a:t>
              </a:r>
            </a:p>
          </p:txBody>
        </p:sp>
      </p:grpSp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314578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county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88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4743115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county</a:t>
            </a:r>
            <a:endParaRPr lang="en-US" sz="1200" b="1" u="sng" cap="all" spc="3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1D8CD1-30DF-42EC-9E9E-A8FD5CA565B0}"/>
              </a:ext>
            </a:extLst>
          </p:cNvPr>
          <p:cNvGrpSpPr/>
          <p:nvPr/>
        </p:nvGrpSpPr>
        <p:grpSpPr>
          <a:xfrm>
            <a:off x="3048000" y="3812865"/>
            <a:ext cx="3048000" cy="307777"/>
            <a:chOff x="3048000" y="3812865"/>
            <a:chExt cx="3048000" cy="307777"/>
          </a:xfrm>
        </p:grpSpPr>
        <p:sp>
          <p:nvSpPr>
            <p:cNvPr id="90" name="Rectangle 89"/>
            <p:cNvSpPr/>
            <p:nvPr/>
          </p:nvSpPr>
          <p:spPr>
            <a:xfrm>
              <a:off x="3048000" y="3812865"/>
              <a:ext cx="304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10800000">
              <a:off x="3048000" y="3989028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92" name="Straight Connector 91"/>
            <p:cNvCxnSpPr/>
            <p:nvPr/>
          </p:nvCxnSpPr>
          <p:spPr>
            <a:xfrm rot="10800000">
              <a:off x="4800600" y="3989028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grpSp>
        <p:nvGrpSpPr>
          <p:cNvPr id="111" name="Group 110"/>
          <p:cNvGrpSpPr/>
          <p:nvPr/>
        </p:nvGrpSpPr>
        <p:grpSpPr>
          <a:xfrm>
            <a:off x="6096001" y="542160"/>
            <a:ext cx="3048000" cy="1667640"/>
            <a:chOff x="6096001" y="542160"/>
            <a:chExt cx="3048000" cy="1667640"/>
          </a:xfrm>
        </p:grpSpPr>
        <p:sp>
          <p:nvSpPr>
            <p:cNvPr id="94" name="Title 1"/>
            <p:cNvSpPr txBox="1">
              <a:spLocks/>
            </p:cNvSpPr>
            <p:nvPr/>
          </p:nvSpPr>
          <p:spPr>
            <a:xfrm>
              <a:off x="6096001" y="542160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Alumni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Impact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96001" y="1471136"/>
              <a:ext cx="3048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Higher alumni earnings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and increased business profit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+ ripple effects</a:t>
              </a:r>
            </a:p>
          </p:txBody>
        </p:sp>
      </p:grpSp>
      <p:sp>
        <p:nvSpPr>
          <p:cNvPr id="96" name="Content Placeholder 3"/>
          <p:cNvSpPr>
            <a:spLocks noGrp="1"/>
          </p:cNvSpPr>
          <p:nvPr>
            <p:ph sz="half" idx="1"/>
          </p:nvPr>
        </p:nvSpPr>
        <p:spPr>
          <a:xfrm>
            <a:off x="6096001" y="3142604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county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98" name="Content Placeholder 3"/>
          <p:cNvSpPr>
            <a:spLocks noGrp="1"/>
          </p:cNvSpPr>
          <p:nvPr>
            <p:ph sz="half" idx="1"/>
          </p:nvPr>
        </p:nvSpPr>
        <p:spPr>
          <a:xfrm>
            <a:off x="6096001" y="4743115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county</a:t>
            </a:r>
            <a:endParaRPr lang="en-US" sz="1200" b="1" u="sng" cap="all" spc="3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95F2C-DDB6-476F-B356-D400A5DB0887}"/>
              </a:ext>
            </a:extLst>
          </p:cNvPr>
          <p:cNvGrpSpPr/>
          <p:nvPr/>
        </p:nvGrpSpPr>
        <p:grpSpPr>
          <a:xfrm>
            <a:off x="6096001" y="3812865"/>
            <a:ext cx="3048000" cy="307777"/>
            <a:chOff x="6096001" y="3812865"/>
            <a:chExt cx="3048000" cy="307777"/>
          </a:xfrm>
        </p:grpSpPr>
        <p:sp>
          <p:nvSpPr>
            <p:cNvPr id="100" name="Rectangle 99"/>
            <p:cNvSpPr/>
            <p:nvPr/>
          </p:nvSpPr>
          <p:spPr>
            <a:xfrm>
              <a:off x="6096001" y="3812865"/>
              <a:ext cx="304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10800000">
              <a:off x="6096001" y="3989028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102" name="Straight Connector 101"/>
            <p:cNvCxnSpPr/>
            <p:nvPr/>
          </p:nvCxnSpPr>
          <p:spPr>
            <a:xfrm rot="10800000">
              <a:off x="7848601" y="3989028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103" name="Rectangle 102"/>
          <p:cNvSpPr/>
          <p:nvPr/>
        </p:nvSpPr>
        <p:spPr>
          <a:xfrm>
            <a:off x="381000" y="6096000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All results measured in income, not sales.</a:t>
            </a:r>
          </a:p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Results are net of counterfactual scenarios.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F2FF3-F375-4B03-8A17-8B800D8A7917}"/>
              </a:ext>
            </a:extLst>
          </p:cNvPr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-44450" y="2589213"/>
            <a:ext cx="3124200" cy="59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22662-2A5C-4BCE-ADE1-A30006BE6049}"/>
              </a:ext>
            </a:extLst>
          </p:cNvPr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-44450" y="4208463"/>
            <a:ext cx="3124200" cy="593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EE98B-8DDC-4D24-9FDA-21CD476CC008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3003550" y="2589213"/>
            <a:ext cx="3124200" cy="593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F010D1-A972-49D6-ADF4-B5464B26632E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3000375" y="4208463"/>
            <a:ext cx="3124200" cy="593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A0B10F-785A-4AC1-8CB2-58DFFD332CC8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6048375" y="2589213"/>
            <a:ext cx="3124200" cy="593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2F0F44-5879-4320-9446-1164D701A8CF}"/>
              </a:ext>
            </a:extLst>
          </p:cNvPr>
          <p:cNvPicPr/>
          <p:nvPr>
            <p:extLst/>
          </p:nvPr>
        </p:nvPicPr>
        <p:blipFill>
          <a:blip r:embed="rId10"/>
          <a:stretch>
            <a:fillRect/>
          </a:stretch>
        </p:blipFill>
        <p:spPr>
          <a:xfrm>
            <a:off x="6057900" y="4208463"/>
            <a:ext cx="3124200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24026"/>
              <a:stretch>
                <a:fillRect/>
              </a:stretch>
            </p:blipFill>
          </mc:Choice>
          <mc:Fallback>
            <p:blipFill>
              <a:blip r:embed="rId4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-8529" y="1227552"/>
            <a:ext cx="9144000" cy="565245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Total Impact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295400" y="5356225"/>
            <a:ext cx="199880" cy="2357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25" name="Straight Connector 24"/>
          <p:cNvCxnSpPr/>
          <p:nvPr/>
        </p:nvCxnSpPr>
        <p:spPr>
          <a:xfrm flipV="1">
            <a:off x="3048000" y="5357813"/>
            <a:ext cx="199880" cy="2357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2" name="Straight Connector 31"/>
          <p:cNvCxnSpPr/>
          <p:nvPr/>
        </p:nvCxnSpPr>
        <p:spPr>
          <a:xfrm rot="5400000">
            <a:off x="1293415" y="4648597"/>
            <a:ext cx="4420394" cy="158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3530894" y="1919615"/>
            <a:ext cx="56388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Impacts by industry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4014A2C-6DA0-48C9-97A7-732E10EB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43504"/>
            <a:ext cx="3505200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Total INCOME added</a:t>
            </a:r>
            <a:br>
              <a:rPr lang="en-US" sz="1200" cap="all" spc="300" dirty="0"/>
            </a:br>
            <a:r>
              <a:rPr lang="en-US" sz="1200" cap="all" spc="300" dirty="0"/>
              <a:t>IN THE county</a:t>
            </a:r>
            <a:endParaRPr lang="en-US" sz="1200" b="1" u="sng" cap="all" spc="3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9556658-0942-4196-B61F-5EE2D4F0FE2E}"/>
              </a:ext>
            </a:extLst>
          </p:cNvPr>
          <p:cNvSpPr txBox="1">
            <a:spLocks/>
          </p:cNvSpPr>
          <p:nvPr/>
        </p:nvSpPr>
        <p:spPr>
          <a:xfrm>
            <a:off x="268427" y="4965700"/>
            <a:ext cx="29683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JOBS SUPPORTED</a:t>
            </a:r>
            <a:r>
              <a:rPr kumimoji="0" lang="en-US" sz="1200" b="0" i="0" u="none" strike="noStrike" kern="1200" cap="all" spc="3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THE </a:t>
            </a:r>
            <a:r>
              <a:rPr lang="en-US" sz="1200" cap="all" spc="300" dirty="0">
                <a:latin typeface="Century Gothic"/>
              </a:rPr>
              <a:t>county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01A1E-C293-4B02-A3F6-0423EAD1CB50}"/>
              </a:ext>
            </a:extLst>
          </p:cNvPr>
          <p:cNvCxnSpPr>
            <a:cxnSpLocks/>
          </p:cNvCxnSpPr>
          <p:nvPr/>
        </p:nvCxnSpPr>
        <p:spPr>
          <a:xfrm flipV="1">
            <a:off x="0" y="4332305"/>
            <a:ext cx="3527021" cy="11095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5835887-4335-4E47-B56A-BADD24FC69CB}"/>
              </a:ext>
            </a:extLst>
          </p:cNvPr>
          <p:cNvSpPr txBox="1">
            <a:spLocks/>
          </p:cNvSpPr>
          <p:nvPr/>
        </p:nvSpPr>
        <p:spPr>
          <a:xfrm>
            <a:off x="1" y="3725862"/>
            <a:ext cx="3518304" cy="269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200" spc="300" dirty="0">
                <a:solidFill>
                  <a:srgbClr val="000000"/>
                </a:solidFill>
                <a:latin typeface="Century Gothic"/>
                <a:cs typeface="Century Gothic"/>
              </a:rPr>
              <a:t>OF COUNTY’S GRP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9C798C-8C86-4023-9473-020CAC526A07}"/>
              </a:ext>
            </a:extLst>
          </p:cNvPr>
          <p:cNvGrpSpPr/>
          <p:nvPr/>
        </p:nvGrpSpPr>
        <p:grpSpPr>
          <a:xfrm>
            <a:off x="21820" y="2890737"/>
            <a:ext cx="3518305" cy="307777"/>
            <a:chOff x="-1" y="5178648"/>
            <a:chExt cx="3518305" cy="307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292255-6F27-4531-8896-414DE648DF3F}"/>
                </a:ext>
              </a:extLst>
            </p:cNvPr>
            <p:cNvSpPr/>
            <p:nvPr/>
          </p:nvSpPr>
          <p:spPr>
            <a:xfrm>
              <a:off x="-1" y="5178648"/>
              <a:ext cx="35183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752F74-64C4-4BB3-886F-5F6FC46164B7}"/>
                </a:ext>
              </a:extLst>
            </p:cNvPr>
            <p:cNvCxnSpPr/>
            <p:nvPr/>
          </p:nvCxnSpPr>
          <p:spPr>
            <a:xfrm>
              <a:off x="1981200" y="5357193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25F398-81DF-470A-BB8D-8C0632742B0E}"/>
                </a:ext>
              </a:extLst>
            </p:cNvPr>
            <p:cNvCxnSpPr/>
            <p:nvPr/>
          </p:nvCxnSpPr>
          <p:spPr>
            <a:xfrm>
              <a:off x="0" y="5353050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6CB297-4501-401C-89BD-DC8A6DA5D130}"/>
              </a:ext>
            </a:extLst>
          </p:cNvPr>
          <p:cNvGrpSpPr/>
          <p:nvPr/>
        </p:nvGrpSpPr>
        <p:grpSpPr>
          <a:xfrm>
            <a:off x="0" y="5486400"/>
            <a:ext cx="3518305" cy="307777"/>
            <a:chOff x="-1" y="5178648"/>
            <a:chExt cx="3518305" cy="30777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2D3447-A350-4FBB-B118-A95589E69DEC}"/>
                </a:ext>
              </a:extLst>
            </p:cNvPr>
            <p:cNvSpPr/>
            <p:nvPr/>
          </p:nvSpPr>
          <p:spPr>
            <a:xfrm>
              <a:off x="-1" y="5178648"/>
              <a:ext cx="35183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D90668-F7EA-473F-8810-F8D1AFD7E401}"/>
                </a:ext>
              </a:extLst>
            </p:cNvPr>
            <p:cNvCxnSpPr/>
            <p:nvPr/>
          </p:nvCxnSpPr>
          <p:spPr>
            <a:xfrm>
              <a:off x="1981200" y="5357193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31C462-C537-44AF-9765-D879F976913C}"/>
                </a:ext>
              </a:extLst>
            </p:cNvPr>
            <p:cNvCxnSpPr/>
            <p:nvPr/>
          </p:nvCxnSpPr>
          <p:spPr>
            <a:xfrm>
              <a:off x="0" y="5353050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</p:grp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70B5723C-55F4-44D6-B920-8A4D596A48E2}"/>
              </a:ext>
            </a:extLst>
          </p:cNvPr>
          <p:cNvSpPr txBox="1">
            <a:spLocks/>
          </p:cNvSpPr>
          <p:nvPr/>
        </p:nvSpPr>
        <p:spPr>
          <a:xfrm>
            <a:off x="268427" y="6324600"/>
            <a:ext cx="29683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Jobs in THE </a:t>
            </a:r>
            <a:r>
              <a:rPr lang="en-US" sz="1200" cap="all" spc="300" dirty="0">
                <a:latin typeface="Century Gothic"/>
              </a:rPr>
              <a:t>county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3BF15140-FA92-4C98-99BF-4236E9F7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77" y="5791200"/>
            <a:ext cx="20213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467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out of every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467F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3339A-DF98-48A9-95A0-68D2BB7A5436}"/>
              </a:ext>
            </a:extLst>
          </p:cNvPr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3725863" y="2079625"/>
            <a:ext cx="5245100" cy="4602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DD3B9-BF39-4DBE-A080-EA9C67C1BF5A}"/>
              </a:ext>
            </a:extLst>
          </p:cNvPr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41275" y="3211513"/>
            <a:ext cx="3535363" cy="601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C6081-6DEC-458F-8000-A51AE4B7176D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-49213" y="1889125"/>
            <a:ext cx="3535363" cy="59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EB594-44E4-41C6-ABE9-EC8EA8E91123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-47625" y="4421188"/>
            <a:ext cx="3535363" cy="601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E4E1A-6798-4205-9F7E-F917EBC9B8E0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1089025" y="5753100"/>
            <a:ext cx="3124200" cy="6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74611" y="2971800"/>
            <a:ext cx="59436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048000" cy="914399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2000" dirty="0">
                <a:cs typeface="Century Gothic"/>
              </a:rPr>
              <a:t>Student 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>Perspective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627986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Benefit: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Higher future </a:t>
            </a:r>
            <a:b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earnings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"/>
          </p:nvPr>
        </p:nvSpPr>
        <p:spPr>
          <a:xfrm>
            <a:off x="0" y="4019215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Benefit/Cost ratio</a:t>
            </a:r>
            <a:endParaRPr lang="en-US" sz="1200" b="1" u="sng" cap="all" spc="3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0" y="5159065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Rate of return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0" y="3427411"/>
            <a:ext cx="30480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57" name="Rectangle 56"/>
          <p:cNvSpPr/>
          <p:nvPr/>
        </p:nvSpPr>
        <p:spPr>
          <a:xfrm>
            <a:off x="381000" y="6096000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Future benefits are discounted to the present.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677180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Cost: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Tuition, supplies, opportunity cost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0" y="4536765"/>
            <a:ext cx="30480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86" name="Group 85"/>
          <p:cNvGrpSpPr/>
          <p:nvPr/>
        </p:nvGrpSpPr>
        <p:grpSpPr>
          <a:xfrm>
            <a:off x="3048000" y="794"/>
            <a:ext cx="3050989" cy="5868194"/>
            <a:chOff x="3048000" y="794"/>
            <a:chExt cx="3050989" cy="5868194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3164098" y="2934097"/>
              <a:ext cx="5868194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3048000" y="310530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Taxpayer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Perspective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48000" y="1627986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Benefit: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Future tax revenue,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government savings</a:t>
              </a:r>
            </a:p>
          </p:txBody>
        </p:sp>
        <p:sp>
          <p:nvSpPr>
            <p:cNvPr id="64" name="Content Placeholder 3"/>
            <p:cNvSpPr txBox="1">
              <a:spLocks/>
            </p:cNvSpPr>
            <p:nvPr/>
          </p:nvSpPr>
          <p:spPr>
            <a:xfrm>
              <a:off x="3048000" y="401921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Benefit/Cost ratio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Content Placeholder 3"/>
            <p:cNvSpPr txBox="1">
              <a:spLocks/>
            </p:cNvSpPr>
            <p:nvPr/>
          </p:nvSpPr>
          <p:spPr>
            <a:xfrm>
              <a:off x="3048000" y="515906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Rate of return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10800000">
              <a:off x="3048000" y="3427411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sp>
          <p:nvSpPr>
            <p:cNvPr id="69" name="Rectangle 68"/>
            <p:cNvSpPr/>
            <p:nvPr/>
          </p:nvSpPr>
          <p:spPr>
            <a:xfrm>
              <a:off x="3048000" y="2677180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Cost: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State</a:t>
              </a:r>
              <a:r>
                <a:rPr lang="en-US" sz="1400" dirty="0">
                  <a:solidFill>
                    <a:srgbClr val="FF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1400" dirty="0">
                  <a:latin typeface="Century Gothic"/>
                  <a:cs typeface="Century Gothic"/>
                </a:rPr>
                <a:t>and </a:t>
              </a:r>
              <a:br>
                <a:rPr lang="en-US" sz="1400" dirty="0">
                  <a:latin typeface="Century Gothic"/>
                  <a:cs typeface="Century Gothic"/>
                </a:rPr>
              </a:br>
              <a:r>
                <a:rPr lang="en-US" sz="1400" dirty="0">
                  <a:latin typeface="Century Gothic"/>
                  <a:cs typeface="Century Gothic"/>
                </a:rPr>
                <a:t>local fun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ding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0800000">
              <a:off x="3048000" y="4536765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grpSp>
        <p:nvGrpSpPr>
          <p:cNvPr id="87" name="Group 86"/>
          <p:cNvGrpSpPr/>
          <p:nvPr/>
        </p:nvGrpSpPr>
        <p:grpSpPr>
          <a:xfrm>
            <a:off x="6096000" y="307354"/>
            <a:ext cx="3048001" cy="5372411"/>
            <a:chOff x="6096000" y="307354"/>
            <a:chExt cx="3048001" cy="5372411"/>
          </a:xfrm>
        </p:grpSpPr>
        <p:sp>
          <p:nvSpPr>
            <p:cNvPr id="46" name="Title 1"/>
            <p:cNvSpPr txBox="1">
              <a:spLocks/>
            </p:cNvSpPr>
            <p:nvPr/>
          </p:nvSpPr>
          <p:spPr>
            <a:xfrm>
              <a:off x="6096001" y="307354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Social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Perspective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096000" y="1627986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Benefit: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Future earnings, tax revenue, private savings</a:t>
              </a:r>
            </a:p>
          </p:txBody>
        </p:sp>
        <p:sp>
          <p:nvSpPr>
            <p:cNvPr id="74" name="Content Placeholder 3"/>
            <p:cNvSpPr txBox="1">
              <a:spLocks/>
            </p:cNvSpPr>
            <p:nvPr/>
          </p:nvSpPr>
          <p:spPr>
            <a:xfrm>
              <a:off x="6096000" y="401921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Benefit/Cost ratio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6" name="Content Placeholder 3"/>
            <p:cNvSpPr txBox="1">
              <a:spLocks/>
            </p:cNvSpPr>
            <p:nvPr/>
          </p:nvSpPr>
          <p:spPr>
            <a:xfrm>
              <a:off x="6096000" y="515906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Rate of return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10800000">
              <a:off x="6096000" y="3427411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sp>
          <p:nvSpPr>
            <p:cNvPr id="79" name="Rectangle 78"/>
            <p:cNvSpPr/>
            <p:nvPr/>
          </p:nvSpPr>
          <p:spPr>
            <a:xfrm>
              <a:off x="6096000" y="2677180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Cost: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Student and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all college costs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10800000">
              <a:off x="6096000" y="4536765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DC6F359-1118-49B8-8F37-85A17AC6E0E2}"/>
              </a:ext>
            </a:extLst>
          </p:cNvPr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-17463" y="1152525"/>
            <a:ext cx="3070226" cy="601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7AA72A-2476-4DCD-8399-5AEAA01201CD}"/>
              </a:ext>
            </a:extLst>
          </p:cNvPr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-9525" y="2219325"/>
            <a:ext cx="3070225" cy="6016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B94705-0DAA-4080-9BDB-24F017F20C7C}"/>
              </a:ext>
            </a:extLst>
          </p:cNvPr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-22225" y="3519488"/>
            <a:ext cx="3070225" cy="6016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EC6F3C-5D53-4367-A216-D5C25E3B5B90}"/>
              </a:ext>
            </a:extLst>
          </p:cNvPr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-22225" y="4657725"/>
            <a:ext cx="3070225" cy="6016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EE9A66-2FCA-4C13-8BFE-963AD3495888}"/>
              </a:ext>
            </a:extLst>
          </p:cNvPr>
          <p:cNvPicPr/>
          <p:nvPr>
            <p:extLst/>
          </p:nvPr>
        </p:nvPicPr>
        <p:blipFill>
          <a:blip r:embed="rId9"/>
          <a:stretch>
            <a:fillRect/>
          </a:stretch>
        </p:blipFill>
        <p:spPr>
          <a:xfrm>
            <a:off x="3046413" y="1152525"/>
            <a:ext cx="3070225" cy="6016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6C4FD1-F81E-4716-BAF9-F5DF3DCAD344}"/>
              </a:ext>
            </a:extLst>
          </p:cNvPr>
          <p:cNvPicPr/>
          <p:nvPr>
            <p:extLst/>
          </p:nvPr>
        </p:nvPicPr>
        <p:blipFill>
          <a:blip r:embed="rId10"/>
          <a:stretch>
            <a:fillRect/>
          </a:stretch>
        </p:blipFill>
        <p:spPr>
          <a:xfrm>
            <a:off x="3014663" y="2219325"/>
            <a:ext cx="3070225" cy="6016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E02074-D3DC-4728-9A60-CFE229A0B8A0}"/>
              </a:ext>
            </a:extLst>
          </p:cNvPr>
          <p:cNvPicPr/>
          <p:nvPr>
            <p:extLst/>
          </p:nvPr>
        </p:nvPicPr>
        <p:blipFill>
          <a:blip r:embed="rId11"/>
          <a:stretch>
            <a:fillRect/>
          </a:stretch>
        </p:blipFill>
        <p:spPr>
          <a:xfrm>
            <a:off x="3025775" y="3519488"/>
            <a:ext cx="3070225" cy="6016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1EC21A-57C2-4566-94E9-D673187748BD}"/>
              </a:ext>
            </a:extLst>
          </p:cNvPr>
          <p:cNvPicPr/>
          <p:nvPr>
            <p:extLst/>
          </p:nvPr>
        </p:nvPicPr>
        <p:blipFill>
          <a:blip r:embed="rId12"/>
          <a:stretch>
            <a:fillRect/>
          </a:stretch>
        </p:blipFill>
        <p:spPr>
          <a:xfrm>
            <a:off x="3036888" y="4657725"/>
            <a:ext cx="3070225" cy="6016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378DF2-299C-4420-BB9A-D262031F098A}"/>
              </a:ext>
            </a:extLst>
          </p:cNvPr>
          <p:cNvPicPr/>
          <p:nvPr>
            <p:extLst/>
          </p:nvPr>
        </p:nvPicPr>
        <p:blipFill>
          <a:blip r:embed="rId13"/>
          <a:stretch>
            <a:fillRect/>
          </a:stretch>
        </p:blipFill>
        <p:spPr>
          <a:xfrm>
            <a:off x="6088063" y="1152525"/>
            <a:ext cx="3070225" cy="601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71FC5B-03DE-46B7-B96F-F15E17A11766}"/>
              </a:ext>
            </a:extLst>
          </p:cNvPr>
          <p:cNvPicPr/>
          <p:nvPr>
            <p:extLst/>
          </p:nvPr>
        </p:nvPicPr>
        <p:blipFill>
          <a:blip r:embed="rId14"/>
          <a:stretch>
            <a:fillRect/>
          </a:stretch>
        </p:blipFill>
        <p:spPr>
          <a:xfrm>
            <a:off x="6088063" y="2219325"/>
            <a:ext cx="3070225" cy="6016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F33F3A-2B80-49EC-9DEE-AC5449DD0088}"/>
              </a:ext>
            </a:extLst>
          </p:cNvPr>
          <p:cNvPicPr/>
          <p:nvPr>
            <p:extLst/>
          </p:nvPr>
        </p:nvPicPr>
        <p:blipFill>
          <a:blip r:embed="rId15"/>
          <a:stretch>
            <a:fillRect/>
          </a:stretch>
        </p:blipFill>
        <p:spPr>
          <a:xfrm>
            <a:off x="6088063" y="3519488"/>
            <a:ext cx="3070225" cy="6016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A4943E-6581-4515-98C8-574FE6DB2A68}"/>
              </a:ext>
            </a:extLst>
          </p:cNvPr>
          <p:cNvPicPr/>
          <p:nvPr>
            <p:extLst/>
          </p:nvPr>
        </p:nvPicPr>
        <p:blipFill>
          <a:blip r:embed="rId16"/>
          <a:stretch>
            <a:fillRect/>
          </a:stretch>
        </p:blipFill>
        <p:spPr>
          <a:xfrm>
            <a:off x="6088063" y="4657725"/>
            <a:ext cx="3070225" cy="6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458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Book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 Spending Impact  </vt:lpstr>
      <vt:lpstr>PowerPoint Presentation</vt:lpstr>
      <vt:lpstr>Student  Perspective</vt:lpstr>
      <vt:lpstr>PowerPoint Presentation</vt:lpstr>
      <vt:lpstr>PowerPoint Presentation</vt:lpstr>
      <vt:lpstr>PowerPoint Presentation</vt:lpstr>
      <vt:lpstr>The results of this study  were prepared by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the Value of</dc:title>
  <dc:creator>Annike Christophersen</dc:creator>
  <cp:lastModifiedBy>Sterling Smith</cp:lastModifiedBy>
  <cp:revision>423</cp:revision>
  <dcterms:created xsi:type="dcterms:W3CDTF">2016-10-11T00:46:43Z</dcterms:created>
  <dcterms:modified xsi:type="dcterms:W3CDTF">2018-10-31T23:07:19Z</dcterms:modified>
</cp:coreProperties>
</file>