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6" r:id="rId1"/>
  </p:sldMasterIdLst>
  <p:notesMasterIdLst>
    <p:notesMasterId r:id="rId24"/>
  </p:notesMasterIdLst>
  <p:handoutMasterIdLst>
    <p:handoutMasterId r:id="rId25"/>
  </p:handoutMasterIdLst>
  <p:sldIdLst>
    <p:sldId id="325" r:id="rId2"/>
    <p:sldId id="376" r:id="rId3"/>
    <p:sldId id="327" r:id="rId4"/>
    <p:sldId id="377" r:id="rId5"/>
    <p:sldId id="379" r:id="rId6"/>
    <p:sldId id="378" r:id="rId7"/>
    <p:sldId id="380" r:id="rId8"/>
    <p:sldId id="374" r:id="rId9"/>
    <p:sldId id="382" r:id="rId10"/>
    <p:sldId id="394" r:id="rId11"/>
    <p:sldId id="395" r:id="rId12"/>
    <p:sldId id="396" r:id="rId13"/>
    <p:sldId id="384" r:id="rId14"/>
    <p:sldId id="347" r:id="rId15"/>
    <p:sldId id="346" r:id="rId16"/>
    <p:sldId id="352" r:id="rId17"/>
    <p:sldId id="393" r:id="rId18"/>
    <p:sldId id="386" r:id="rId19"/>
    <p:sldId id="387" r:id="rId20"/>
    <p:sldId id="391" r:id="rId21"/>
    <p:sldId id="266" r:id="rId22"/>
    <p:sldId id="392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NNIFER KOENIG" initials="JK" lastIdx="18" clrIdx="0">
    <p:extLst>
      <p:ext uri="{19B8F6BF-5375-455C-9EA6-DF929625EA0E}">
        <p15:presenceInfo xmlns:p15="http://schemas.microsoft.com/office/powerpoint/2012/main" userId="S-1-5-21-310521255-323761193-541720777-7682" providerId="AD"/>
      </p:ext>
    </p:extLst>
  </p:cmAuthor>
  <p:cmAuthor id="2" name="Microsoft Office User" initials="MOU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5774"/>
    <a:srgbClr val="606060"/>
    <a:srgbClr val="5E7692"/>
    <a:srgbClr val="95A2B5"/>
    <a:srgbClr val="BDC5D3"/>
    <a:srgbClr val="434343"/>
    <a:srgbClr val="FFFFFF"/>
    <a:srgbClr val="5F5F5F"/>
    <a:srgbClr val="F1F5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4795C5-E5FC-49F4-B992-967955232345}" v="3" dt="2026-10-19T16:56:51.2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99" autoAdjust="0"/>
    <p:restoredTop sz="93979" autoAdjust="0"/>
  </p:normalViewPr>
  <p:slideViewPr>
    <p:cSldViewPr>
      <p:cViewPr varScale="1">
        <p:scale>
          <a:sx n="111" d="100"/>
          <a:sy n="111" d="100"/>
        </p:scale>
        <p:origin x="252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3966" y="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 Lovins" userId="a9dc0546-98f8-4507-a606-0033f04052d4" providerId="ADAL" clId="{7B506C50-7497-43DF-A0AD-A20EF636614E}"/>
    <pc:docChg chg="custSel addSld delSld modSld sldOrd">
      <pc:chgData name="Cris Lovins" userId="a9dc0546-98f8-4507-a606-0033f04052d4" providerId="ADAL" clId="{7B506C50-7497-43DF-A0AD-A20EF636614E}" dt="2026-10-19T17:14:25.006" v="259" actId="20577"/>
      <pc:docMkLst>
        <pc:docMk/>
      </pc:docMkLst>
      <pc:sldChg chg="addSp modSp mod">
        <pc:chgData name="Cris Lovins" userId="a9dc0546-98f8-4507-a606-0033f04052d4" providerId="ADAL" clId="{7B506C50-7497-43DF-A0AD-A20EF636614E}" dt="2026-10-19T16:46:20.805" v="1" actId="1076"/>
        <pc:sldMkLst>
          <pc:docMk/>
          <pc:sldMk cId="1108945043" sldId="325"/>
        </pc:sldMkLst>
        <pc:spChg chg="mod">
          <ac:chgData name="Cris Lovins" userId="a9dc0546-98f8-4507-a606-0033f04052d4" providerId="ADAL" clId="{7B506C50-7497-43DF-A0AD-A20EF636614E}" dt="2026-10-19T16:46:20.805" v="1" actId="1076"/>
          <ac:spMkLst>
            <pc:docMk/>
            <pc:sldMk cId="1108945043" sldId="325"/>
            <ac:spMk id="5" creationId="{00000000-0000-0000-0000-000000000000}"/>
          </ac:spMkLst>
        </pc:spChg>
        <pc:picChg chg="add">
          <ac:chgData name="Cris Lovins" userId="a9dc0546-98f8-4507-a606-0033f04052d4" providerId="ADAL" clId="{7B506C50-7497-43DF-A0AD-A20EF636614E}" dt="2026-10-19T16:46:14.691" v="0" actId="22"/>
          <ac:picMkLst>
            <pc:docMk/>
            <pc:sldMk cId="1108945043" sldId="325"/>
            <ac:picMk id="3" creationId="{929F5B0D-2F14-4F38-11C7-AC7AA297B49E}"/>
          </ac:picMkLst>
        </pc:picChg>
      </pc:sldChg>
      <pc:sldChg chg="addSp modSp mod">
        <pc:chgData name="Cris Lovins" userId="a9dc0546-98f8-4507-a606-0033f04052d4" providerId="ADAL" clId="{7B506C50-7497-43DF-A0AD-A20EF636614E}" dt="2026-10-19T16:47:56.454" v="12" actId="1076"/>
        <pc:sldMkLst>
          <pc:docMk/>
          <pc:sldMk cId="4113367940" sldId="376"/>
        </pc:sldMkLst>
        <pc:spChg chg="mod">
          <ac:chgData name="Cris Lovins" userId="a9dc0546-98f8-4507-a606-0033f04052d4" providerId="ADAL" clId="{7B506C50-7497-43DF-A0AD-A20EF636614E}" dt="2026-10-19T16:46:46.164" v="3" actId="1076"/>
          <ac:spMkLst>
            <pc:docMk/>
            <pc:sldMk cId="4113367940" sldId="376"/>
            <ac:spMk id="6" creationId="{3107D752-097C-7DEE-4681-E5E327E46230}"/>
          </ac:spMkLst>
        </pc:spChg>
        <pc:spChg chg="mod">
          <ac:chgData name="Cris Lovins" userId="a9dc0546-98f8-4507-a606-0033f04052d4" providerId="ADAL" clId="{7B506C50-7497-43DF-A0AD-A20EF636614E}" dt="2026-10-19T16:47:51.516" v="11" actId="1076"/>
          <ac:spMkLst>
            <pc:docMk/>
            <pc:sldMk cId="4113367940" sldId="376"/>
            <ac:spMk id="7" creationId="{E8CC965C-4862-A915-832E-9D1E98D65BA2}"/>
          </ac:spMkLst>
        </pc:spChg>
        <pc:spChg chg="add mod">
          <ac:chgData name="Cris Lovins" userId="a9dc0546-98f8-4507-a606-0033f04052d4" providerId="ADAL" clId="{7B506C50-7497-43DF-A0AD-A20EF636614E}" dt="2026-10-19T16:47:42.775" v="9" actId="1076"/>
          <ac:spMkLst>
            <pc:docMk/>
            <pc:sldMk cId="4113367940" sldId="376"/>
            <ac:spMk id="16" creationId="{3CCF0701-0DD0-4CA0-CAD4-98CB6C0CA95E}"/>
          </ac:spMkLst>
        </pc:spChg>
        <pc:picChg chg="mod">
          <ac:chgData name="Cris Lovins" userId="a9dc0546-98f8-4507-a606-0033f04052d4" providerId="ADAL" clId="{7B506C50-7497-43DF-A0AD-A20EF636614E}" dt="2026-10-19T16:46:41.287" v="2" actId="1076"/>
          <ac:picMkLst>
            <pc:docMk/>
            <pc:sldMk cId="4113367940" sldId="376"/>
            <ac:picMk id="4" creationId="{3744BF50-878F-1051-3005-B721EDB1712B}"/>
          </ac:picMkLst>
        </pc:picChg>
        <pc:picChg chg="mod">
          <ac:chgData name="Cris Lovins" userId="a9dc0546-98f8-4507-a606-0033f04052d4" providerId="ADAL" clId="{7B506C50-7497-43DF-A0AD-A20EF636614E}" dt="2026-10-19T16:47:56.454" v="12" actId="1076"/>
          <ac:picMkLst>
            <pc:docMk/>
            <pc:sldMk cId="4113367940" sldId="376"/>
            <ac:picMk id="5" creationId="{5A8A4884-4602-CEA9-77A5-75049B840770}"/>
          </ac:picMkLst>
        </pc:picChg>
        <pc:picChg chg="add mod">
          <ac:chgData name="Cris Lovins" userId="a9dc0546-98f8-4507-a606-0033f04052d4" providerId="ADAL" clId="{7B506C50-7497-43DF-A0AD-A20EF636614E}" dt="2026-10-19T16:47:22.657" v="7" actId="1076"/>
          <ac:picMkLst>
            <pc:docMk/>
            <pc:sldMk cId="4113367940" sldId="376"/>
            <ac:picMk id="11" creationId="{5A97C9F4-9750-FF59-74D3-39F2259C31AB}"/>
          </ac:picMkLst>
        </pc:picChg>
      </pc:sldChg>
      <pc:sldChg chg="modSp mod">
        <pc:chgData name="Cris Lovins" userId="a9dc0546-98f8-4507-a606-0033f04052d4" providerId="ADAL" clId="{7B506C50-7497-43DF-A0AD-A20EF636614E}" dt="2026-10-19T16:51:29.652" v="145" actId="20577"/>
        <pc:sldMkLst>
          <pc:docMk/>
          <pc:sldMk cId="944158874" sldId="377"/>
        </pc:sldMkLst>
        <pc:spChg chg="mod">
          <ac:chgData name="Cris Lovins" userId="a9dc0546-98f8-4507-a606-0033f04052d4" providerId="ADAL" clId="{7B506C50-7497-43DF-A0AD-A20EF636614E}" dt="2026-10-19T16:51:29.652" v="145" actId="20577"/>
          <ac:spMkLst>
            <pc:docMk/>
            <pc:sldMk cId="944158874" sldId="377"/>
            <ac:spMk id="4" creationId="{13A27859-D142-08FC-E380-5BD98220D136}"/>
          </ac:spMkLst>
        </pc:spChg>
      </pc:sldChg>
      <pc:sldChg chg="modSp mod">
        <pc:chgData name="Cris Lovins" userId="a9dc0546-98f8-4507-a606-0033f04052d4" providerId="ADAL" clId="{7B506C50-7497-43DF-A0AD-A20EF636614E}" dt="2026-10-19T16:50:09.407" v="98" actId="20577"/>
        <pc:sldMkLst>
          <pc:docMk/>
          <pc:sldMk cId="2968642537" sldId="378"/>
        </pc:sldMkLst>
        <pc:spChg chg="mod">
          <ac:chgData name="Cris Lovins" userId="a9dc0546-98f8-4507-a606-0033f04052d4" providerId="ADAL" clId="{7B506C50-7497-43DF-A0AD-A20EF636614E}" dt="2026-10-19T16:50:09.407" v="98" actId="20577"/>
          <ac:spMkLst>
            <pc:docMk/>
            <pc:sldMk cId="2968642537" sldId="378"/>
            <ac:spMk id="4" creationId="{F6584F53-7A3A-0EDD-675C-28612B82F19F}"/>
          </ac:spMkLst>
        </pc:spChg>
      </pc:sldChg>
      <pc:sldChg chg="modSp mod">
        <pc:chgData name="Cris Lovins" userId="a9dc0546-98f8-4507-a606-0033f04052d4" providerId="ADAL" clId="{7B506C50-7497-43DF-A0AD-A20EF636614E}" dt="2026-10-19T16:50:50.763" v="99" actId="13926"/>
        <pc:sldMkLst>
          <pc:docMk/>
          <pc:sldMk cId="112073157" sldId="382"/>
        </pc:sldMkLst>
        <pc:spChg chg="mod">
          <ac:chgData name="Cris Lovins" userId="a9dc0546-98f8-4507-a606-0033f04052d4" providerId="ADAL" clId="{7B506C50-7497-43DF-A0AD-A20EF636614E}" dt="2026-10-19T16:50:50.763" v="99" actId="13926"/>
          <ac:spMkLst>
            <pc:docMk/>
            <pc:sldMk cId="112073157" sldId="382"/>
            <ac:spMk id="4" creationId="{F6584F53-7A3A-0EDD-675C-28612B82F19F}"/>
          </ac:spMkLst>
        </pc:spChg>
      </pc:sldChg>
      <pc:sldChg chg="addSp delSp modSp new mod ord">
        <pc:chgData name="Cris Lovins" userId="a9dc0546-98f8-4507-a606-0033f04052d4" providerId="ADAL" clId="{7B506C50-7497-43DF-A0AD-A20EF636614E}" dt="2026-10-19T17:14:16.815" v="258" actId="20577"/>
        <pc:sldMkLst>
          <pc:docMk/>
          <pc:sldMk cId="810149520" sldId="394"/>
        </pc:sldMkLst>
        <pc:spChg chg="mod">
          <ac:chgData name="Cris Lovins" userId="a9dc0546-98f8-4507-a606-0033f04052d4" providerId="ADAL" clId="{7B506C50-7497-43DF-A0AD-A20EF636614E}" dt="2026-10-19T16:55:01.792" v="182" actId="20577"/>
          <ac:spMkLst>
            <pc:docMk/>
            <pc:sldMk cId="810149520" sldId="394"/>
            <ac:spMk id="2" creationId="{755200D8-8554-9961-818E-E46B08BA1ABF}"/>
          </ac:spMkLst>
        </pc:spChg>
        <pc:spChg chg="del">
          <ac:chgData name="Cris Lovins" userId="a9dc0546-98f8-4507-a606-0033f04052d4" providerId="ADAL" clId="{7B506C50-7497-43DF-A0AD-A20EF636614E}" dt="2026-10-19T16:55:12.471" v="183"/>
          <ac:spMkLst>
            <pc:docMk/>
            <pc:sldMk cId="810149520" sldId="394"/>
            <ac:spMk id="3" creationId="{1B20ED34-A553-0BD2-0BA1-0FD746FAE8E2}"/>
          </ac:spMkLst>
        </pc:spChg>
        <pc:spChg chg="add mod">
          <ac:chgData name="Cris Lovins" userId="a9dc0546-98f8-4507-a606-0033f04052d4" providerId="ADAL" clId="{7B506C50-7497-43DF-A0AD-A20EF636614E}" dt="2026-10-19T17:14:16.815" v="258" actId="20577"/>
          <ac:spMkLst>
            <pc:docMk/>
            <pc:sldMk cId="810149520" sldId="394"/>
            <ac:spMk id="4" creationId="{19CC73A9-0669-892F-604B-72732B5AF499}"/>
          </ac:spMkLst>
        </pc:spChg>
      </pc:sldChg>
      <pc:sldChg chg="del">
        <pc:chgData name="Cris Lovins" userId="a9dc0546-98f8-4507-a606-0033f04052d4" providerId="ADAL" clId="{7B506C50-7497-43DF-A0AD-A20EF636614E}" dt="2026-10-19T16:53:19.200" v="147" actId="2696"/>
        <pc:sldMkLst>
          <pc:docMk/>
          <pc:sldMk cId="1453223207" sldId="394"/>
        </pc:sldMkLst>
      </pc:sldChg>
      <pc:sldChg chg="modSp del mod">
        <pc:chgData name="Cris Lovins" userId="a9dc0546-98f8-4507-a606-0033f04052d4" providerId="ADAL" clId="{7B506C50-7497-43DF-A0AD-A20EF636614E}" dt="2026-10-19T16:53:22.516" v="148" actId="2696"/>
        <pc:sldMkLst>
          <pc:docMk/>
          <pc:sldMk cId="2087886137" sldId="395"/>
        </pc:sldMkLst>
        <pc:spChg chg="mod">
          <ac:chgData name="Cris Lovins" userId="a9dc0546-98f8-4507-a606-0033f04052d4" providerId="ADAL" clId="{7B506C50-7497-43DF-A0AD-A20EF636614E}" dt="2026-10-19T16:52:11.994" v="146" actId="20577"/>
          <ac:spMkLst>
            <pc:docMk/>
            <pc:sldMk cId="2087886137" sldId="395"/>
            <ac:spMk id="3" creationId="{8FAD5CDB-90DB-4204-E9D6-E6C5E220821E}"/>
          </ac:spMkLst>
        </pc:spChg>
      </pc:sldChg>
      <pc:sldChg chg="addSp delSp modSp new mod">
        <pc:chgData name="Cris Lovins" userId="a9dc0546-98f8-4507-a606-0033f04052d4" providerId="ADAL" clId="{7B506C50-7497-43DF-A0AD-A20EF636614E}" dt="2026-10-19T17:14:25.006" v="259" actId="20577"/>
        <pc:sldMkLst>
          <pc:docMk/>
          <pc:sldMk cId="3183306212" sldId="395"/>
        </pc:sldMkLst>
        <pc:spChg chg="mod">
          <ac:chgData name="Cris Lovins" userId="a9dc0546-98f8-4507-a606-0033f04052d4" providerId="ADAL" clId="{7B506C50-7497-43DF-A0AD-A20EF636614E}" dt="2026-10-19T16:55:36.765" v="220" actId="20577"/>
          <ac:spMkLst>
            <pc:docMk/>
            <pc:sldMk cId="3183306212" sldId="395"/>
            <ac:spMk id="2" creationId="{C90F04C4-26DC-50CB-6D5E-4BA3CE7F093C}"/>
          </ac:spMkLst>
        </pc:spChg>
        <pc:spChg chg="del">
          <ac:chgData name="Cris Lovins" userId="a9dc0546-98f8-4507-a606-0033f04052d4" providerId="ADAL" clId="{7B506C50-7497-43DF-A0AD-A20EF636614E}" dt="2026-10-19T16:55:47.381" v="221"/>
          <ac:spMkLst>
            <pc:docMk/>
            <pc:sldMk cId="3183306212" sldId="395"/>
            <ac:spMk id="3" creationId="{3C6A04CF-9513-0ED2-F616-2999FC677EFE}"/>
          </ac:spMkLst>
        </pc:spChg>
        <pc:spChg chg="add mod">
          <ac:chgData name="Cris Lovins" userId="a9dc0546-98f8-4507-a606-0033f04052d4" providerId="ADAL" clId="{7B506C50-7497-43DF-A0AD-A20EF636614E}" dt="2026-10-19T17:14:25.006" v="259" actId="20577"/>
          <ac:spMkLst>
            <pc:docMk/>
            <pc:sldMk cId="3183306212" sldId="395"/>
            <ac:spMk id="4" creationId="{E6C5F175-3943-3CD8-7446-8264C2D39DED}"/>
          </ac:spMkLst>
        </pc:spChg>
      </pc:sldChg>
      <pc:sldChg chg="addSp delSp modSp new mod ord">
        <pc:chgData name="Cris Lovins" userId="a9dc0546-98f8-4507-a606-0033f04052d4" providerId="ADAL" clId="{7B506C50-7497-43DF-A0AD-A20EF636614E}" dt="2026-10-19T16:56:51.254" v="254"/>
        <pc:sldMkLst>
          <pc:docMk/>
          <pc:sldMk cId="3537784569" sldId="396"/>
        </pc:sldMkLst>
        <pc:spChg chg="mod">
          <ac:chgData name="Cris Lovins" userId="a9dc0546-98f8-4507-a606-0033f04052d4" providerId="ADAL" clId="{7B506C50-7497-43DF-A0AD-A20EF636614E}" dt="2026-10-19T16:56:38.508" v="253" actId="20577"/>
          <ac:spMkLst>
            <pc:docMk/>
            <pc:sldMk cId="3537784569" sldId="396"/>
            <ac:spMk id="2" creationId="{AA9A9EC0-F041-8439-7B58-63FFC0BD2A16}"/>
          </ac:spMkLst>
        </pc:spChg>
        <pc:spChg chg="del">
          <ac:chgData name="Cris Lovins" userId="a9dc0546-98f8-4507-a606-0033f04052d4" providerId="ADAL" clId="{7B506C50-7497-43DF-A0AD-A20EF636614E}" dt="2026-10-19T16:56:51.254" v="254"/>
          <ac:spMkLst>
            <pc:docMk/>
            <pc:sldMk cId="3537784569" sldId="396"/>
            <ac:spMk id="3" creationId="{70B2F659-9D86-816A-F39F-33DEAFFADD17}"/>
          </ac:spMkLst>
        </pc:spChg>
        <pc:spChg chg="add mod">
          <ac:chgData name="Cris Lovins" userId="a9dc0546-98f8-4507-a606-0033f04052d4" providerId="ADAL" clId="{7B506C50-7497-43DF-A0AD-A20EF636614E}" dt="2026-10-19T16:56:51.254" v="254"/>
          <ac:spMkLst>
            <pc:docMk/>
            <pc:sldMk cId="3537784569" sldId="396"/>
            <ac:spMk id="4" creationId="{67F1D665-F44A-3174-8C86-03990E093C9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0A95DCA-5A6B-453E-BD6B-228604181A48}" type="datetime1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/>
              <a:t>Proprietary &amp; Confidential | 2025 BCC | All rights Reserved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557A2D9-E3C9-44B9-A27A-5BFF2F022E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43849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377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Audience can be: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Broker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Brokerage Firm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Prospect/Client w/broker in attendance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3CB34-AC5A-4339-9E25-0A4EAEC794D8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8D106-4BBA-AC33-E6F5-7C743EEB9ED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Proprietary &amp; Confidential | 2025 BCC | All rights Reserved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786C8FE-0FAE-4879-7D0F-0B0B1C5EF87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6A8BCA5-EA45-4698-B7E2-8E8407674E90}" type="datetime1">
              <a:rPr lang="en-US" smtClean="0"/>
              <a:t>10/19/2026</a:t>
            </a:fld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3F1D0A03-0AE6-46B3-E4BC-26DE19E2C67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Corporate Overview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Part of a group of benefits related companies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Commonly owned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Each</a:t>
            </a:r>
            <a:r>
              <a:rPr lang="en-US" baseline="0" dirty="0"/>
              <a:t> provide different services; but all complementary of each other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/>
              <a:t>All created to solve for specific needs in the industry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Been around a long 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Could</a:t>
            </a:r>
            <a:r>
              <a:rPr lang="en-US" baseline="0" dirty="0"/>
              <a:t> have all of these services from all of these companies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You can come to one single source and we have integration with each other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/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3CB34-AC5A-4339-9E25-0A4EAEC794D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C7111-A0D1-92BF-66DC-2E9117D2944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Proprietary &amp; Confidential | 2025 BCC | All rights Reserved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EE3AC9E-BE7C-5765-A21F-15748204A0C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418910B-308E-4816-9A06-2DC4A8385606}" type="datetime1">
              <a:rPr lang="en-US" smtClean="0"/>
              <a:t>10/19/2026</a:t>
            </a:fld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75D14E48-C358-FE5C-7AB3-3E8353561048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872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Corporate Overview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Part of a group of benefits related companies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Commonly owned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Each</a:t>
            </a:r>
            <a:r>
              <a:rPr lang="en-US" baseline="0" dirty="0"/>
              <a:t> provide different services; but all complementary of each other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/>
              <a:t>All created to solve for specific needs in the industry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Been around a long 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Could</a:t>
            </a:r>
            <a:r>
              <a:rPr lang="en-US" baseline="0" dirty="0"/>
              <a:t> have all of these services from all of these companies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You can come to one single source and we have integration with each other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/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3CB34-AC5A-4339-9E25-0A4EAEC794D8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2720B-12A1-F5E3-4E01-8EC088B6DC9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Proprietary &amp; Confidential | 2025 BCC | All rights Reserved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8AD26EB-C855-F77F-C300-84FDB22DFA4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1A0278A-3AC0-434C-A6A4-AA36BBDA5AD2}" type="datetime1">
              <a:rPr lang="en-US" smtClean="0"/>
              <a:t>10/19/2026</a:t>
            </a:fld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7B8C33B8-6A63-F507-6FF7-FD882BAC0ED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872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Corporate Overview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Part of a group of benefits related companies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Commonly owned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Each</a:t>
            </a:r>
            <a:r>
              <a:rPr lang="en-US" baseline="0" dirty="0"/>
              <a:t> provide different services; but all complementary of each other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/>
              <a:t>All created to solve for specific needs in the industry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Been around a long 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Could</a:t>
            </a:r>
            <a:r>
              <a:rPr lang="en-US" baseline="0" dirty="0"/>
              <a:t> have all of these services from all of these companies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You can come to one single source and we have integration with each other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/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3CB34-AC5A-4339-9E25-0A4EAEC794D8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05AFF-47C1-9B44-0DFC-A48DBE02887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Proprietary &amp; Confidential | 2025 BCC | All rights Reserved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4EFE0C9-7FBB-6FED-E779-2D2DC1A445F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B3D10FF1-AC31-4A73-B2E0-0A024D3F96FD}" type="datetime1">
              <a:rPr lang="en-US" smtClean="0"/>
              <a:t>10/19/2026</a:t>
            </a:fld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6EF6B300-7B65-6811-4C09-6B83FF17A85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439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3CB34-AC5A-4339-9E25-0A4EAEC794D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2D4F9-7EF2-D776-2057-C4D9B9E4B81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Proprietary &amp; Confidential | 2025 BCC | All rights Reserved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682DA7D-DB1A-63A2-E8DD-323FEFB7320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C8B2313-900C-41DB-BE30-1B2A8E587F03}" type="datetime1">
              <a:rPr lang="en-US" smtClean="0"/>
              <a:t>10/19/2026</a:t>
            </a:fld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308D1D5C-A451-E072-027A-0BB743A8C93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569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3CB34-AC5A-4339-9E25-0A4EAEC794D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9B176-3184-0D24-B888-EE08002676A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Proprietary &amp; Confidential | 2025 BCC | All rights Reserved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42E816E-2159-E7A4-2411-750CBD467CD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AAF05F6-DEDC-46D2-A54C-8E304A43E1BD}" type="datetime1">
              <a:rPr lang="en-US" smtClean="0"/>
              <a:t>10/19/2026</a:t>
            </a:fld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F40DECCF-8B44-DC8D-6583-25C7191B6BF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591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08C582D-D5DB-AB43-AA6D-7C527E44E6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" y="715"/>
            <a:ext cx="12189459" cy="685657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9D53573-916F-9D43-BE18-2AFAA44425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762000"/>
            <a:ext cx="8432800" cy="1447800"/>
          </a:xfrm>
        </p:spPr>
        <p:txBody>
          <a:bodyPr anchor="b">
            <a:noAutofit/>
          </a:bodyPr>
          <a:lstStyle>
            <a:lvl1pPr>
              <a:defRPr sz="3600" baseline="0">
                <a:solidFill>
                  <a:schemeClr val="accent6"/>
                </a:solidFill>
                <a:latin typeface="Franklin Gothic Medium Cond" panose="020B06060304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A9E5B84-EB74-9E4A-B300-10CE232E23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49600" y="2819400"/>
            <a:ext cx="6807200" cy="304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tabLst>
                <a:tab pos="1200150" algn="l"/>
              </a:tabLst>
              <a:defRPr sz="1400" baseline="0">
                <a:solidFill>
                  <a:srgbClr val="606060"/>
                </a:solidFill>
              </a:defRPr>
            </a:lvl1pPr>
          </a:lstStyle>
          <a:p>
            <a:pPr lvl="0"/>
            <a:r>
              <a:rPr lang="en-US" dirty="0"/>
              <a:t>John Smith, Sales Executive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183C84-70A2-7F45-92AC-C87AB4887081}"/>
              </a:ext>
            </a:extLst>
          </p:cNvPr>
          <p:cNvSpPr txBox="1"/>
          <p:nvPr userDrawn="1"/>
        </p:nvSpPr>
        <p:spPr>
          <a:xfrm>
            <a:off x="1524000" y="2819401"/>
            <a:ext cx="172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tabLst>
                <a:tab pos="1200150" algn="l"/>
              </a:tabLst>
            </a:pPr>
            <a:r>
              <a:rPr lang="en-US" sz="1400" kern="1200" baseline="0" dirty="0">
                <a:solidFill>
                  <a:srgbClr val="606060"/>
                </a:solidFill>
                <a:latin typeface="+mn-lt"/>
                <a:ea typeface="+mn-ea"/>
                <a:cs typeface="+mn-cs"/>
              </a:rPr>
              <a:t>Presented By  |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57B383B-3C4E-0C41-A2AF-DBFA4E4ADE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4000" y="2209800"/>
            <a:ext cx="6807200" cy="304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tabLst>
                <a:tab pos="1200150" algn="l"/>
              </a:tabLst>
              <a:defRPr sz="1400" baseline="0">
                <a:solidFill>
                  <a:srgbClr val="606060"/>
                </a:solidFill>
              </a:defRPr>
            </a:lvl1pPr>
          </a:lstStyle>
          <a:p>
            <a:pPr lvl="0"/>
            <a:r>
              <a:rPr lang="en-US" dirty="0"/>
              <a:t>January 1, 2016</a:t>
            </a:r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9D091EE1-9203-4F4E-B93F-F55ED8AC58B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24000" y="3429000"/>
            <a:ext cx="2209800" cy="76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86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EF1805-EC67-894A-BB0E-0716407CE8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" y="715"/>
            <a:ext cx="12189459" cy="68565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8000" y="304800"/>
            <a:ext cx="10972800" cy="60960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accent6"/>
                </a:solidFill>
                <a:latin typeface="Franklin Gothic Medium Cond" panose="020B06060304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016002" y="1262265"/>
            <a:ext cx="10363199" cy="4800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>
                <a:solidFill>
                  <a:srgbClr val="434343"/>
                </a:solidFill>
              </a:defRPr>
            </a:lvl1pPr>
            <a:lvl2pPr marL="174625" indent="-174625">
              <a:buSzPct val="80000"/>
              <a:buFont typeface="Arial" pitchFamily="34" charset="0"/>
              <a:buChar char="•"/>
              <a:defRPr sz="1800">
                <a:solidFill>
                  <a:srgbClr val="434343"/>
                </a:solidFill>
              </a:defRPr>
            </a:lvl2pPr>
            <a:lvl3pPr marL="341313" indent="-166688">
              <a:lnSpc>
                <a:spcPct val="100000"/>
              </a:lnSpc>
              <a:spcBef>
                <a:spcPts val="0"/>
              </a:spcBef>
              <a:buFont typeface="Calibri" pitchFamily="34" charset="0"/>
              <a:buChar char="-"/>
              <a:defRPr sz="1600">
                <a:solidFill>
                  <a:srgbClr val="606060"/>
                </a:solidFill>
              </a:defRPr>
            </a:lvl3pPr>
            <a:lvl4pPr marL="461963" indent="-120650">
              <a:lnSpc>
                <a:spcPct val="100000"/>
              </a:lnSpc>
              <a:spcBef>
                <a:spcPts val="0"/>
              </a:spcBef>
              <a:buSzPct val="50000"/>
              <a:buFont typeface="Courier New" pitchFamily="49" charset="0"/>
              <a:buChar char="o"/>
              <a:defRPr sz="1400">
                <a:solidFill>
                  <a:srgbClr val="606060"/>
                </a:solidFill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5740400" y="6324601"/>
            <a:ext cx="71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326BA35-6806-41BE-A7B7-24F835B9FB55}" type="slidenum">
              <a:rPr lang="en-US" sz="1200" smtClean="0">
                <a:solidFill>
                  <a:schemeClr val="tx1">
                    <a:lumMod val="75000"/>
                  </a:schemeClr>
                </a:solidFill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AE871F-8D42-2C4B-8A4A-96226902CA30}"/>
              </a:ext>
            </a:extLst>
          </p:cNvPr>
          <p:cNvSpPr/>
          <p:nvPr userDrawn="1"/>
        </p:nvSpPr>
        <p:spPr>
          <a:xfrm>
            <a:off x="228600" y="6216879"/>
            <a:ext cx="3261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Proprietary &amp; Confidential | 2021 BCC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49785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3041F39-BC70-BD4E-AD04-94DE35D513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" y="0"/>
            <a:ext cx="12184602" cy="6858000"/>
          </a:xfrm>
          <a:prstGeom prst="rect">
            <a:avLst/>
          </a:prstGeom>
        </p:spPr>
      </p:pic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F91553C9-7321-C04E-9B30-1944B625AFC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3000" y="4572000"/>
            <a:ext cx="2438400" cy="106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5740400" y="6324601"/>
            <a:ext cx="71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326BA35-6806-41BE-A7B7-24F835B9FB55}" type="slidenum">
              <a:rPr lang="en-US" sz="1200" smtClean="0">
                <a:solidFill>
                  <a:schemeClr val="tx1">
                    <a:lumMod val="75000"/>
                  </a:schemeClr>
                </a:solidFill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9A1DB85-DC47-4C4D-BBA7-D5C77073F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7200" y="4572000"/>
            <a:ext cx="6324600" cy="106680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accent6"/>
                </a:solidFill>
                <a:latin typeface="Franklin Gothic Medium Cond" panose="020B06060304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508397-C7DC-754C-A540-0AA9BC072969}"/>
              </a:ext>
            </a:extLst>
          </p:cNvPr>
          <p:cNvSpPr/>
          <p:nvPr userDrawn="1"/>
        </p:nvSpPr>
        <p:spPr>
          <a:xfrm>
            <a:off x="228600" y="6216879"/>
            <a:ext cx="3261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Proprietary &amp; Confidential | 2021 BCC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210171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605E8E-284E-9F47-A717-2F70528310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" y="0"/>
            <a:ext cx="12184602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5740400" y="6324601"/>
            <a:ext cx="71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326BA35-6806-41BE-A7B7-24F835B9FB55}" type="slidenum">
              <a:rPr lang="en-US" sz="1200" smtClean="0">
                <a:solidFill>
                  <a:schemeClr val="tx1">
                    <a:lumMod val="75000"/>
                  </a:schemeClr>
                </a:solidFill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3FA49A-F3FF-B245-A2F9-F8238EEB3055}"/>
              </a:ext>
            </a:extLst>
          </p:cNvPr>
          <p:cNvSpPr/>
          <p:nvPr userDrawn="1"/>
        </p:nvSpPr>
        <p:spPr>
          <a:xfrm>
            <a:off x="228600" y="6216879"/>
            <a:ext cx="3261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</a:rPr>
              <a:t>Proprietary &amp; Confidential | 2021 BCC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097925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7D16D6-8600-194A-B137-8E01D519AA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" y="0"/>
            <a:ext cx="12184602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5740400" y="6324601"/>
            <a:ext cx="71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326BA35-6806-41BE-A7B7-24F835B9FB55}" type="slidenum">
              <a:rPr lang="en-US" sz="1200" smtClean="0">
                <a:solidFill>
                  <a:schemeClr val="tx1">
                    <a:lumMod val="75000"/>
                  </a:schemeClr>
                </a:solidFill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7238A9-4252-D34F-BF2A-64511FFC89C5}"/>
              </a:ext>
            </a:extLst>
          </p:cNvPr>
          <p:cNvSpPr/>
          <p:nvPr userDrawn="1"/>
        </p:nvSpPr>
        <p:spPr>
          <a:xfrm>
            <a:off x="228600" y="6216879"/>
            <a:ext cx="3261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Proprietary &amp; Confidential | 2021 BCC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578928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DBB565-F3D3-D64A-9A13-1C2A6E260E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296"/>
            <a:ext cx="12240526" cy="6885296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5740400" y="6324601"/>
            <a:ext cx="71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326BA35-6806-41BE-A7B7-24F835B9FB55}" type="slidenum">
              <a:rPr lang="en-US" sz="1200" smtClean="0">
                <a:solidFill>
                  <a:schemeClr val="tx1">
                    <a:lumMod val="75000"/>
                  </a:schemeClr>
                </a:solidFill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6759FF-959B-1844-87B5-4BEDB4894289}"/>
              </a:ext>
            </a:extLst>
          </p:cNvPr>
          <p:cNvSpPr/>
          <p:nvPr userDrawn="1"/>
        </p:nvSpPr>
        <p:spPr>
          <a:xfrm>
            <a:off x="228600" y="6216879"/>
            <a:ext cx="3261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Proprietary &amp; Confidential | 2021 BCC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578311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E86EB1-97A3-3A4E-89DD-ABF59E814C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" y="0"/>
            <a:ext cx="12184602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5740400" y="6324601"/>
            <a:ext cx="71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326BA35-6806-41BE-A7B7-24F835B9FB55}" type="slidenum">
              <a:rPr lang="en-US" sz="1200" smtClean="0">
                <a:solidFill>
                  <a:schemeClr val="tx1">
                    <a:lumMod val="75000"/>
                  </a:schemeClr>
                </a:solidFill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A5DA68-E7A3-074F-81ED-7E5163964DC6}"/>
              </a:ext>
            </a:extLst>
          </p:cNvPr>
          <p:cNvSpPr/>
          <p:nvPr userDrawn="1"/>
        </p:nvSpPr>
        <p:spPr>
          <a:xfrm>
            <a:off x="228600" y="6216879"/>
            <a:ext cx="3261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Proprietary &amp; Confidential | 2021 BCC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659858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6C282B-E0AE-7246-BD38-BEA001A127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5740400" y="6324601"/>
            <a:ext cx="71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326BA35-6806-41BE-A7B7-24F835B9FB55}" type="slidenum">
              <a:rPr lang="en-US" sz="1200" smtClean="0">
                <a:solidFill>
                  <a:schemeClr val="tx1">
                    <a:lumMod val="75000"/>
                  </a:schemeClr>
                </a:solidFill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4F6F7D-09EF-E346-B531-238D5EF8CFB6}"/>
              </a:ext>
            </a:extLst>
          </p:cNvPr>
          <p:cNvSpPr/>
          <p:nvPr userDrawn="1"/>
        </p:nvSpPr>
        <p:spPr>
          <a:xfrm>
            <a:off x="228600" y="6216879"/>
            <a:ext cx="3261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Proprietary &amp; Confidential | 2021 BCC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871604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4F5D50-F030-194C-BB7B-E662FCDA91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5740400" y="6324601"/>
            <a:ext cx="71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326BA35-6806-41BE-A7B7-24F835B9FB55}" type="slidenum">
              <a:rPr lang="en-US" sz="1200" smtClean="0">
                <a:solidFill>
                  <a:schemeClr val="tx1">
                    <a:lumMod val="75000"/>
                  </a:schemeClr>
                </a:solidFill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6759FF-959B-1844-87B5-4BEDB4894289}"/>
              </a:ext>
            </a:extLst>
          </p:cNvPr>
          <p:cNvSpPr/>
          <p:nvPr userDrawn="1"/>
        </p:nvSpPr>
        <p:spPr>
          <a:xfrm>
            <a:off x="228600" y="6216879"/>
            <a:ext cx="3261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Proprietary &amp; Confidential | 2021 BCC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465202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D25B1A-0D17-7F41-ABDC-A2148BF454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5740400" y="6324601"/>
            <a:ext cx="71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326BA35-6806-41BE-A7B7-24F835B9FB55}" type="slidenum">
              <a:rPr lang="en-US" sz="1200" smtClean="0">
                <a:solidFill>
                  <a:schemeClr val="tx1">
                    <a:lumMod val="75000"/>
                  </a:schemeClr>
                </a:solidFill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6759FF-959B-1844-87B5-4BEDB4894289}"/>
              </a:ext>
            </a:extLst>
          </p:cNvPr>
          <p:cNvSpPr/>
          <p:nvPr userDrawn="1"/>
        </p:nvSpPr>
        <p:spPr>
          <a:xfrm>
            <a:off x="228600" y="6216879"/>
            <a:ext cx="3261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Proprietary &amp; Confidential | 2021 BCC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133651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45C8176-EE1D-264C-9F32-675B3432A6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8000" y="304800"/>
            <a:ext cx="10972800" cy="60960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accent6"/>
                </a:solidFill>
                <a:latin typeface="Franklin Gothic Medium Cond" panose="020B06060304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5740400" y="6324601"/>
            <a:ext cx="71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326BA35-6806-41BE-A7B7-24F835B9FB55}" type="slidenum">
              <a:rPr lang="en-US" sz="1200" smtClean="0">
                <a:solidFill>
                  <a:schemeClr val="tx1">
                    <a:lumMod val="75000"/>
                  </a:schemeClr>
                </a:solidFill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0C1AE9-F891-D34F-8304-8002F0FB1572}"/>
              </a:ext>
            </a:extLst>
          </p:cNvPr>
          <p:cNvSpPr/>
          <p:nvPr userDrawn="1"/>
        </p:nvSpPr>
        <p:spPr>
          <a:xfrm>
            <a:off x="228600" y="6216879"/>
            <a:ext cx="3261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Proprietary &amp; Confidential | 2021 BCC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682910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A918C0F-7210-8848-9D21-516548B0BF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" y="715"/>
            <a:ext cx="12189459" cy="68565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8000" y="304800"/>
            <a:ext cx="10972800" cy="60960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accent6"/>
                </a:solidFill>
                <a:latin typeface="Franklin Gothic Medium Cond" panose="020B06060304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016002" y="1262265"/>
            <a:ext cx="10363199" cy="4800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>
                <a:solidFill>
                  <a:srgbClr val="434343"/>
                </a:solidFill>
              </a:defRPr>
            </a:lvl1pPr>
            <a:lvl2pPr marL="174625" indent="-174625">
              <a:buSzPct val="80000"/>
              <a:buFont typeface="Arial" pitchFamily="34" charset="0"/>
              <a:buChar char="•"/>
              <a:defRPr sz="1800">
                <a:solidFill>
                  <a:srgbClr val="434343"/>
                </a:solidFill>
              </a:defRPr>
            </a:lvl2pPr>
            <a:lvl3pPr marL="341313" indent="-166688">
              <a:lnSpc>
                <a:spcPct val="100000"/>
              </a:lnSpc>
              <a:spcBef>
                <a:spcPts val="0"/>
              </a:spcBef>
              <a:buFont typeface="Calibri" pitchFamily="34" charset="0"/>
              <a:buChar char="-"/>
              <a:defRPr sz="1600">
                <a:solidFill>
                  <a:srgbClr val="606060"/>
                </a:solidFill>
              </a:defRPr>
            </a:lvl3pPr>
            <a:lvl4pPr marL="461963" indent="-120650">
              <a:lnSpc>
                <a:spcPct val="100000"/>
              </a:lnSpc>
              <a:spcBef>
                <a:spcPts val="0"/>
              </a:spcBef>
              <a:buSzPct val="50000"/>
              <a:buFont typeface="Courier New" pitchFamily="49" charset="0"/>
              <a:buChar char="o"/>
              <a:defRPr sz="1400">
                <a:solidFill>
                  <a:srgbClr val="606060"/>
                </a:solidFill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5740400" y="6324601"/>
            <a:ext cx="71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326BA35-6806-41BE-A7B7-24F835B9FB55}" type="slidenum">
              <a:rPr lang="en-US" sz="1200" smtClean="0">
                <a:solidFill>
                  <a:schemeClr val="tx1">
                    <a:lumMod val="75000"/>
                  </a:schemeClr>
                </a:solidFill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710F3C-1FBF-314C-A8BA-EB94F7D21B90}"/>
              </a:ext>
            </a:extLst>
          </p:cNvPr>
          <p:cNvSpPr/>
          <p:nvPr userDrawn="1"/>
        </p:nvSpPr>
        <p:spPr>
          <a:xfrm>
            <a:off x="228600" y="6216879"/>
            <a:ext cx="3261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Proprietary &amp; Confidential | 2021 BCC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544615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D9DE038-9071-E344-978D-CF33CF6779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" y="715"/>
            <a:ext cx="12189459" cy="68565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8000" y="304800"/>
            <a:ext cx="10972800" cy="60960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accent6"/>
                </a:solidFill>
                <a:latin typeface="Franklin Gothic Medium Cond" panose="020B06060304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1016002" y="1262265"/>
            <a:ext cx="5079999" cy="4800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>
                <a:solidFill>
                  <a:srgbClr val="434343"/>
                </a:solidFill>
              </a:defRPr>
            </a:lvl1pPr>
            <a:lvl2pPr marL="174625" indent="-174625">
              <a:buSzPct val="80000"/>
              <a:buFont typeface="Arial" pitchFamily="34" charset="0"/>
              <a:buChar char="•"/>
              <a:defRPr sz="1800">
                <a:solidFill>
                  <a:srgbClr val="434343"/>
                </a:solidFill>
              </a:defRPr>
            </a:lvl2pPr>
            <a:lvl3pPr marL="341313" indent="-166688">
              <a:lnSpc>
                <a:spcPct val="100000"/>
              </a:lnSpc>
              <a:spcBef>
                <a:spcPts val="0"/>
              </a:spcBef>
              <a:buFont typeface="Calibri" pitchFamily="34" charset="0"/>
              <a:buChar char="-"/>
              <a:defRPr sz="1600">
                <a:solidFill>
                  <a:srgbClr val="606060"/>
                </a:solidFill>
              </a:defRPr>
            </a:lvl3pPr>
            <a:lvl4pPr marL="461963" indent="-120650">
              <a:lnSpc>
                <a:spcPct val="100000"/>
              </a:lnSpc>
              <a:spcBef>
                <a:spcPts val="0"/>
              </a:spcBef>
              <a:buSzPct val="50000"/>
              <a:buFont typeface="Courier New" pitchFamily="49" charset="0"/>
              <a:buChar char="o"/>
              <a:defRPr sz="1400">
                <a:solidFill>
                  <a:srgbClr val="606060"/>
                </a:solidFill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1"/>
          </p:nvPr>
        </p:nvSpPr>
        <p:spPr>
          <a:xfrm>
            <a:off x="6299200" y="1295400"/>
            <a:ext cx="5080000" cy="4724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5740400" y="6324601"/>
            <a:ext cx="71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326BA35-6806-41BE-A7B7-24F835B9FB55}" type="slidenum">
              <a:rPr lang="en-US" sz="1200" smtClean="0">
                <a:solidFill>
                  <a:schemeClr val="tx1">
                    <a:lumMod val="75000"/>
                  </a:schemeClr>
                </a:solidFill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45AD04-0745-484F-BD68-7D1DFF4E4EE8}"/>
              </a:ext>
            </a:extLst>
          </p:cNvPr>
          <p:cNvSpPr/>
          <p:nvPr userDrawn="1"/>
        </p:nvSpPr>
        <p:spPr>
          <a:xfrm>
            <a:off x="228600" y="6216879"/>
            <a:ext cx="3261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Proprietary &amp; Confidential | 2021 BCC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087124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Graph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CE50CD9-1A6B-4040-B4B3-EF4B1EE7C4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" y="715"/>
            <a:ext cx="12189459" cy="68565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8000" y="304800"/>
            <a:ext cx="10972800" cy="60960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accent6"/>
                </a:solidFill>
                <a:latin typeface="Franklin Gothic Medium Cond" panose="020B06060304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1016002" y="3624466"/>
            <a:ext cx="10363199" cy="2319135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>
                <a:solidFill>
                  <a:srgbClr val="434343"/>
                </a:solidFill>
              </a:defRPr>
            </a:lvl1pPr>
            <a:lvl2pPr marL="174625" indent="-174625">
              <a:buSzPct val="80000"/>
              <a:buFont typeface="Arial" pitchFamily="34" charset="0"/>
              <a:buChar char="•"/>
              <a:defRPr sz="1800">
                <a:solidFill>
                  <a:srgbClr val="434343"/>
                </a:solidFill>
              </a:defRPr>
            </a:lvl2pPr>
            <a:lvl3pPr marL="341313" indent="-166688">
              <a:lnSpc>
                <a:spcPct val="100000"/>
              </a:lnSpc>
              <a:spcBef>
                <a:spcPts val="0"/>
              </a:spcBef>
              <a:buFont typeface="Calibri" pitchFamily="34" charset="0"/>
              <a:buChar char="-"/>
              <a:defRPr sz="1600">
                <a:solidFill>
                  <a:srgbClr val="606060"/>
                </a:solidFill>
              </a:defRPr>
            </a:lvl3pPr>
            <a:lvl4pPr marL="461963" indent="-120650">
              <a:lnSpc>
                <a:spcPct val="100000"/>
              </a:lnSpc>
              <a:spcBef>
                <a:spcPts val="0"/>
              </a:spcBef>
              <a:buSzPct val="50000"/>
              <a:buFont typeface="Courier New" pitchFamily="49" charset="0"/>
              <a:buChar char="o"/>
              <a:defRPr sz="1400">
                <a:solidFill>
                  <a:srgbClr val="606060"/>
                </a:solidFill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1"/>
          </p:nvPr>
        </p:nvSpPr>
        <p:spPr>
          <a:xfrm>
            <a:off x="1016000" y="1219200"/>
            <a:ext cx="10363200" cy="2286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5740400" y="6324601"/>
            <a:ext cx="71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326BA35-6806-41BE-A7B7-24F835B9FB55}" type="slidenum">
              <a:rPr lang="en-US" sz="1200" smtClean="0">
                <a:solidFill>
                  <a:schemeClr val="tx1">
                    <a:lumMod val="75000"/>
                  </a:schemeClr>
                </a:solidFill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60854B-F083-654C-B463-9FD9A5A6ECD1}"/>
              </a:ext>
            </a:extLst>
          </p:cNvPr>
          <p:cNvSpPr/>
          <p:nvPr userDrawn="1"/>
        </p:nvSpPr>
        <p:spPr>
          <a:xfrm>
            <a:off x="228600" y="6216879"/>
            <a:ext cx="3261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Proprietary &amp; Confidential | 2021 BCC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539275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8D5FD53-4663-7342-B8ED-986F777DC8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" y="715"/>
            <a:ext cx="12189459" cy="68565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8000" y="304800"/>
            <a:ext cx="10972800" cy="60960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accent6"/>
                </a:solidFill>
                <a:latin typeface="Franklin Gothic Medium Cond" panose="020B06060304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1"/>
          </p:nvPr>
        </p:nvSpPr>
        <p:spPr>
          <a:xfrm>
            <a:off x="508000" y="1219200"/>
            <a:ext cx="10972800" cy="4724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5740400" y="6324601"/>
            <a:ext cx="71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326BA35-6806-41BE-A7B7-24F835B9FB55}" type="slidenum">
              <a:rPr lang="en-US" sz="1200" smtClean="0">
                <a:solidFill>
                  <a:schemeClr val="tx1">
                    <a:lumMod val="75000"/>
                  </a:schemeClr>
                </a:solidFill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05488-B24D-304A-B796-01CA167ECEBB}"/>
              </a:ext>
            </a:extLst>
          </p:cNvPr>
          <p:cNvSpPr/>
          <p:nvPr userDrawn="1"/>
        </p:nvSpPr>
        <p:spPr>
          <a:xfrm>
            <a:off x="228600" y="6216879"/>
            <a:ext cx="3261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Proprietary &amp; Confidential | 2021 BCC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6189850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F986AA-FDA5-294F-B979-7C1196A642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" y="715"/>
            <a:ext cx="12189459" cy="68565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43000"/>
            <a:ext cx="8432800" cy="1447800"/>
          </a:xfrm>
        </p:spPr>
        <p:txBody>
          <a:bodyPr anchor="b">
            <a:noAutofit/>
          </a:bodyPr>
          <a:lstStyle>
            <a:lvl1pPr>
              <a:defRPr sz="3600" baseline="0">
                <a:solidFill>
                  <a:schemeClr val="accent6"/>
                </a:solidFill>
                <a:latin typeface="Franklin Gothic Medium Cond" panose="020B0606030402020204" pitchFamily="34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82785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EE954A7-B745-1445-A050-FDECADF0D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" y="715"/>
            <a:ext cx="12189459" cy="68565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8000" y="304800"/>
            <a:ext cx="10972800" cy="60960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accent6"/>
                </a:solidFill>
                <a:latin typeface="Franklin Gothic Medium Cond" panose="020B06060304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6096000" y="3352802"/>
            <a:ext cx="4470400" cy="380999"/>
          </a:xfrm>
        </p:spPr>
        <p:txBody>
          <a:bodyPr>
            <a:noAutofit/>
          </a:bodyPr>
          <a:lstStyle>
            <a:lvl1pPr>
              <a:spcBef>
                <a:spcPts val="1200"/>
              </a:spcBef>
              <a:buNone/>
              <a:defRPr lang="en-US" sz="2400" cap="all" baseline="0" dirty="0" smtClean="0">
                <a:solidFill>
                  <a:schemeClr val="accent6"/>
                </a:solidFill>
                <a:latin typeface="Franklin Gothic Medium Cond" pitchFamily="34" charset="0"/>
              </a:defRPr>
            </a:lvl1pPr>
            <a:lvl2pPr marL="174625" indent="-174625">
              <a:buSzPct val="80000"/>
              <a:buFont typeface="Arial" pitchFamily="34" charset="0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341313" indent="-166688">
              <a:lnSpc>
                <a:spcPct val="100000"/>
              </a:lnSpc>
              <a:spcBef>
                <a:spcPts val="0"/>
              </a:spcBef>
              <a:buFont typeface="Calibri" pitchFamily="34" charset="0"/>
              <a:buChar char="-"/>
              <a:defRPr sz="1600">
                <a:solidFill>
                  <a:schemeClr val="bg1">
                    <a:lumMod val="50000"/>
                  </a:schemeClr>
                </a:solidFill>
              </a:defRPr>
            </a:lvl3pPr>
            <a:lvl4pPr marL="461963" indent="-120650">
              <a:lnSpc>
                <a:spcPct val="100000"/>
              </a:lnSpc>
              <a:spcBef>
                <a:spcPts val="0"/>
              </a:spcBef>
              <a:buSzPct val="50000"/>
              <a:buFont typeface="Courier New" pitchFamily="49" charset="0"/>
              <a:buChar char="o"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r>
              <a:rPr lang="en-US" sz="24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ea typeface="+mj-ea"/>
                <a:cs typeface="+mj-cs"/>
              </a:rPr>
              <a:t>FIRST LAST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2133600" y="2057400"/>
            <a:ext cx="3657600" cy="2743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3733800"/>
            <a:ext cx="4470400" cy="304800"/>
          </a:xfrm>
        </p:spPr>
        <p:txBody>
          <a:bodyPr/>
          <a:lstStyle>
            <a:lvl1pPr>
              <a:lnSpc>
                <a:spcPts val="1600"/>
              </a:lnSpc>
              <a:buNone/>
              <a:defRPr lang="en-US" sz="1200" b="0" smtClean="0">
                <a:solidFill>
                  <a:schemeClr val="accent6"/>
                </a:solidFill>
                <a:latin typeface="Franklin Gothic Book" pitchFamily="34" charset="0"/>
              </a:defRPr>
            </a:lvl1pPr>
          </a:lstStyle>
          <a:p>
            <a:pPr>
              <a:lnSpc>
                <a:spcPts val="1600"/>
              </a:lnSpc>
            </a:pPr>
            <a:r>
              <a:rPr lang="en-US" sz="14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ea typeface="+mj-ea"/>
                <a:cs typeface="+mj-cs"/>
              </a:rPr>
              <a:t>Title</a:t>
            </a:r>
          </a:p>
          <a:p>
            <a:pPr lvl="0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4191000"/>
            <a:ext cx="4368800" cy="228600"/>
          </a:xfrm>
        </p:spPr>
        <p:txBody>
          <a:bodyPr>
            <a:noAutofit/>
          </a:bodyPr>
          <a:lstStyle>
            <a:lvl1pPr>
              <a:spcBef>
                <a:spcPts val="1000"/>
              </a:spcBef>
              <a:buNone/>
              <a:defRPr lang="en-US" sz="1200" smtClean="0">
                <a:solidFill>
                  <a:schemeClr val="accent6"/>
                </a:solidFill>
                <a:latin typeface="Calibri" pitchFamily="34" charset="0"/>
              </a:defRPr>
            </a:lvl1pPr>
          </a:lstStyle>
          <a:p>
            <a:pPr>
              <a:spcBef>
                <a:spcPts val="1000"/>
              </a:spcBef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j-ea"/>
                <a:cs typeface="+mj-cs"/>
              </a:rPr>
              <a:t>example@cottinghambutler.com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4419600"/>
            <a:ext cx="4368800" cy="304800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200" smtClean="0">
                <a:solidFill>
                  <a:srgbClr val="606060"/>
                </a:solidFill>
                <a:latin typeface="Calibri" pitchFamily="34" charset="0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j-ea"/>
                <a:cs typeface="+mj-cs"/>
              </a:rPr>
              <a:t>000.000.0000</a:t>
            </a:r>
          </a:p>
          <a:p>
            <a:pPr lvl="0"/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5740400" y="6324601"/>
            <a:ext cx="71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326BA35-6806-41BE-A7B7-24F835B9FB55}" type="slidenum">
              <a:rPr lang="en-US" sz="1200" smtClean="0">
                <a:solidFill>
                  <a:schemeClr val="tx1">
                    <a:lumMod val="75000"/>
                  </a:schemeClr>
                </a:solidFill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E3CDC1-9250-FF4B-B674-62B3F23CC339}"/>
              </a:ext>
            </a:extLst>
          </p:cNvPr>
          <p:cNvSpPr/>
          <p:nvPr userDrawn="1"/>
        </p:nvSpPr>
        <p:spPr>
          <a:xfrm>
            <a:off x="228600" y="6216879"/>
            <a:ext cx="3261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Proprietary &amp; Confidential | 2021 BCC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460750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891383-3671-1648-A255-31C4A33135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" y="715"/>
            <a:ext cx="12189459" cy="68565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43000"/>
            <a:ext cx="8432800" cy="1447800"/>
          </a:xfrm>
        </p:spPr>
        <p:txBody>
          <a:bodyPr anchor="b">
            <a:noAutofit/>
          </a:bodyPr>
          <a:lstStyle>
            <a:lvl1pPr>
              <a:defRPr sz="3600" baseline="0">
                <a:solidFill>
                  <a:schemeClr val="accent6"/>
                </a:solidFill>
                <a:latin typeface="Franklin Gothic Medium Cond" panose="020B0606030402020204" pitchFamily="34" charset="0"/>
              </a:defRPr>
            </a:lvl1pPr>
          </a:lstStyle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066675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&amp;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" y="715"/>
            <a:ext cx="12189459" cy="68565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8000" y="304800"/>
            <a:ext cx="10972800" cy="60960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chemeClr val="accent6"/>
                </a:solidFill>
                <a:latin typeface="Franklin Gothic Medium Cond" panose="020B06060304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1016002" y="1262265"/>
            <a:ext cx="5079999" cy="4800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>
                <a:solidFill>
                  <a:srgbClr val="434343"/>
                </a:solidFill>
              </a:defRPr>
            </a:lvl1pPr>
            <a:lvl2pPr marL="174625" indent="-174625">
              <a:buSzPct val="80000"/>
              <a:buFont typeface="Arial" pitchFamily="34" charset="0"/>
              <a:buChar char="•"/>
              <a:defRPr sz="1800">
                <a:solidFill>
                  <a:srgbClr val="434343"/>
                </a:solidFill>
              </a:defRPr>
            </a:lvl2pPr>
            <a:lvl3pPr marL="341313" indent="-166688">
              <a:lnSpc>
                <a:spcPct val="100000"/>
              </a:lnSpc>
              <a:spcBef>
                <a:spcPts val="0"/>
              </a:spcBef>
              <a:buFont typeface="Calibri" pitchFamily="34" charset="0"/>
              <a:buChar char="-"/>
              <a:defRPr sz="1600">
                <a:solidFill>
                  <a:srgbClr val="606060"/>
                </a:solidFill>
              </a:defRPr>
            </a:lvl3pPr>
            <a:lvl4pPr marL="461963" indent="-120650">
              <a:lnSpc>
                <a:spcPct val="100000"/>
              </a:lnSpc>
              <a:spcBef>
                <a:spcPts val="0"/>
              </a:spcBef>
              <a:buSzPct val="50000"/>
              <a:buFont typeface="Courier New" pitchFamily="49" charset="0"/>
              <a:buChar char="o"/>
              <a:defRPr sz="1400">
                <a:solidFill>
                  <a:srgbClr val="606060"/>
                </a:solidFill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5740400" y="6324601"/>
            <a:ext cx="71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326BA35-6806-41BE-A7B7-24F835B9FB55}" type="slidenum">
              <a:rPr lang="en-US" sz="1200" smtClean="0">
                <a:solidFill>
                  <a:schemeClr val="tx1">
                    <a:lumMod val="75000"/>
                  </a:schemeClr>
                </a:solidFill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CF4F340F-D41D-D94B-B0C5-F0191A42093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09637" y="1262265"/>
            <a:ext cx="5079999" cy="4800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>
                <a:solidFill>
                  <a:srgbClr val="434343"/>
                </a:solidFill>
              </a:defRPr>
            </a:lvl1pPr>
            <a:lvl2pPr marL="174625" indent="-174625">
              <a:buSzPct val="80000"/>
              <a:buFont typeface="Arial" pitchFamily="34" charset="0"/>
              <a:buChar char="•"/>
              <a:defRPr sz="1800">
                <a:solidFill>
                  <a:srgbClr val="434343"/>
                </a:solidFill>
              </a:defRPr>
            </a:lvl2pPr>
            <a:lvl3pPr marL="341313" indent="-166688">
              <a:lnSpc>
                <a:spcPct val="100000"/>
              </a:lnSpc>
              <a:spcBef>
                <a:spcPts val="0"/>
              </a:spcBef>
              <a:buFont typeface="Calibri" pitchFamily="34" charset="0"/>
              <a:buChar char="-"/>
              <a:defRPr sz="1600">
                <a:solidFill>
                  <a:srgbClr val="606060"/>
                </a:solidFill>
              </a:defRPr>
            </a:lvl3pPr>
            <a:lvl4pPr marL="461963" indent="-120650">
              <a:lnSpc>
                <a:spcPct val="100000"/>
              </a:lnSpc>
              <a:spcBef>
                <a:spcPts val="0"/>
              </a:spcBef>
              <a:buSzPct val="50000"/>
              <a:buFont typeface="Courier New" pitchFamily="49" charset="0"/>
              <a:buChar char="o"/>
              <a:defRPr sz="1400">
                <a:solidFill>
                  <a:srgbClr val="606060"/>
                </a:solidFill>
              </a:defRPr>
            </a:lvl4pPr>
            <a:lvl5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C616C7-F0A5-9344-B4D6-12875D309320}"/>
              </a:ext>
            </a:extLst>
          </p:cNvPr>
          <p:cNvSpPr/>
          <p:nvPr userDrawn="1"/>
        </p:nvSpPr>
        <p:spPr>
          <a:xfrm>
            <a:off x="228600" y="6216879"/>
            <a:ext cx="32613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Proprietary &amp; Confidential | 2021 BCC |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8796379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" y="0"/>
            <a:ext cx="12181168" cy="68579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8000" y="304800"/>
            <a:ext cx="10972800" cy="609600"/>
          </a:xfrm>
        </p:spPr>
        <p:txBody>
          <a:bodyPr>
            <a:normAutofit/>
          </a:bodyPr>
          <a:lstStyle>
            <a:lvl1pPr>
              <a:defRPr sz="2600" cap="all" baseline="0">
                <a:solidFill>
                  <a:srgbClr val="FFFFFF"/>
                </a:solidFill>
                <a:latin typeface="Franklin Gothic Medium Cond" panose="020B06060304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1"/>
          </p:nvPr>
        </p:nvSpPr>
        <p:spPr>
          <a:xfrm>
            <a:off x="508000" y="1219200"/>
            <a:ext cx="10972800" cy="47244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5740400" y="6324601"/>
            <a:ext cx="71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326BA35-6806-41BE-A7B7-24F835B9FB55}" type="slidenum">
              <a:rPr lang="en-US" sz="1200" smtClean="0">
                <a:solidFill>
                  <a:srgbClr val="FFFFFF"/>
                </a:solidFill>
              </a:rPr>
              <a:pPr algn="ctr"/>
              <a:t>‹#›</a:t>
            </a:fld>
            <a:endParaRPr lang="en-US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99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2FA6E-A98A-47F4-8616-A662ABABC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7773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15" r:id="rId3"/>
    <p:sldLayoutId id="2147483716" r:id="rId4"/>
    <p:sldLayoutId id="2147483717" r:id="rId5"/>
    <p:sldLayoutId id="2147483726" r:id="rId6"/>
    <p:sldLayoutId id="2147483724" r:id="rId7"/>
    <p:sldLayoutId id="2147483725" r:id="rId8"/>
    <p:sldLayoutId id="2147483720" r:id="rId9"/>
    <p:sldLayoutId id="2147483727" r:id="rId10"/>
    <p:sldLayoutId id="2147483728" r:id="rId11"/>
    <p:sldLayoutId id="2147483714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9" r:id="rId19"/>
    <p:sldLayoutId id="2147483729" r:id="rId20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524000" y="424426"/>
            <a:ext cx="9829800" cy="1447800"/>
          </a:xfrm>
        </p:spPr>
        <p:txBody>
          <a:bodyPr/>
          <a:lstStyle/>
          <a:p>
            <a:br>
              <a:rPr lang="en-US" dirty="0"/>
            </a:br>
            <a:r>
              <a:rPr lang="en-US" sz="4000" dirty="0"/>
              <a:t>Flexible Spending Accounts &amp; My SmartCare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149600" y="2857499"/>
            <a:ext cx="6807200" cy="1790701"/>
          </a:xfrm>
        </p:spPr>
        <p:txBody>
          <a:bodyPr wrap="square">
            <a:normAutofit/>
          </a:bodyPr>
          <a:lstStyle/>
          <a:p>
            <a:r>
              <a:rPr lang="en-US" sz="2400" dirty="0"/>
              <a:t>Cris Lovins</a:t>
            </a:r>
            <a:r>
              <a:rPr lang="en-US" sz="2400"/>
              <a:t> | </a:t>
            </a:r>
            <a:r>
              <a:rPr lang="en-US" sz="2400" dirty="0"/>
              <a:t>National Account Executive</a:t>
            </a:r>
          </a:p>
          <a:p>
            <a:r>
              <a:rPr lang="en-US" sz="2400"/>
              <a:t>BCC | 858-649-7003</a:t>
            </a:r>
          </a:p>
          <a:p>
            <a:r>
              <a:rPr lang="en-US" sz="2400"/>
              <a:t>clovins@bccbenefitsolutions.com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524000" y="2209800"/>
            <a:ext cx="6807200" cy="457200"/>
          </a:xfrm>
        </p:spPr>
        <p:txBody>
          <a:bodyPr wrap="square">
            <a:noAutofit/>
          </a:bodyPr>
          <a:lstStyle/>
          <a:p>
            <a:r>
              <a:rPr lang="en-US" sz="2800" dirty="0"/>
              <a:t>2027 Plan Year</a:t>
            </a:r>
          </a:p>
        </p:txBody>
      </p:sp>
      <p:pic>
        <p:nvPicPr>
          <p:cNvPr id="3" name="Picture 2" descr="https://www.sdccd.edu/docs/district/logos/DO%20logos/sdccd_color_horiz.jpg">
            <a:extLst>
              <a:ext uri="{FF2B5EF4-FFF2-40B4-BE49-F238E27FC236}">
                <a16:creationId xmlns:a16="http://schemas.microsoft.com/office/drawing/2014/main" id="{929F5B0D-2F14-4F38-11C7-AC7AA297B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3090"/>
            <a:ext cx="2952277" cy="1025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8945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7522B-780B-7B74-9635-12551A179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Your FSA options and tools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744BF50-878F-1051-3005-B721EDB1712B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012226"/>
            <a:ext cx="1092375" cy="1747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8A4884-4602-CEA9-77A5-75049B840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650" y="1435213"/>
            <a:ext cx="1661234" cy="10888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07D752-097C-7DEE-4681-E5E327E46230}"/>
              </a:ext>
            </a:extLst>
          </p:cNvPr>
          <p:cNvSpPr txBox="1"/>
          <p:nvPr/>
        </p:nvSpPr>
        <p:spPr>
          <a:xfrm>
            <a:off x="394907" y="2893268"/>
            <a:ext cx="3159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606060"/>
                </a:solidFill>
                <a:latin typeface="Franklin Gothic Book" panose="020B0503020102020204" pitchFamily="34" charset="0"/>
              </a:rPr>
              <a:t>Health Care FSA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CC965C-4862-A915-832E-9D1E98D65BA2}"/>
              </a:ext>
            </a:extLst>
          </p:cNvPr>
          <p:cNvSpPr txBox="1"/>
          <p:nvPr/>
        </p:nvSpPr>
        <p:spPr>
          <a:xfrm>
            <a:off x="4251705" y="2861945"/>
            <a:ext cx="2853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606060"/>
                </a:solidFill>
                <a:latin typeface="Franklin Gothic Book" panose="020B0503020102020204" pitchFamily="34" charset="0"/>
              </a:rPr>
              <a:t>Dependent Care FSA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966B9E-9EAF-AC88-FCC6-9293787774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495" y="3981959"/>
            <a:ext cx="1774184" cy="11532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E1DB62-5AA4-D94D-83AC-4CFBABD71F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7208" y="4037946"/>
            <a:ext cx="1877196" cy="10972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CB0C32E-24D7-855F-054F-8FC7746F67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962" y="3825938"/>
            <a:ext cx="975674" cy="16648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EA4E4AB-D1EF-B963-FA29-40D0231102E2}"/>
              </a:ext>
            </a:extLst>
          </p:cNvPr>
          <p:cNvSpPr txBox="1"/>
          <p:nvPr/>
        </p:nvSpPr>
        <p:spPr>
          <a:xfrm>
            <a:off x="1600200" y="5518659"/>
            <a:ext cx="11211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606060"/>
                </a:solidFill>
                <a:latin typeface="Franklin Gothic Book" panose="020B0503020102020204" pitchFamily="34" charset="0"/>
              </a:rPr>
              <a:t>Debit</a:t>
            </a:r>
            <a:r>
              <a:rPr lang="en-US" sz="1800" b="1">
                <a:solidFill>
                  <a:srgbClr val="606060"/>
                </a:solidFill>
                <a:latin typeface="Franklin Gothic Book" panose="020B0503020102020204" pitchFamily="34" charset="0"/>
              </a:rPr>
              <a:t> Card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56AEA9-F980-1D80-9E1A-482B38892360}"/>
              </a:ext>
            </a:extLst>
          </p:cNvPr>
          <p:cNvSpPr txBox="1"/>
          <p:nvPr/>
        </p:nvSpPr>
        <p:spPr>
          <a:xfrm>
            <a:off x="4585499" y="5486598"/>
            <a:ext cx="2240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606060"/>
                </a:solidFill>
                <a:latin typeface="Franklin Gothic Book" panose="020B0503020102020204" pitchFamily="34" charset="0"/>
              </a:rPr>
              <a:t>Web Portal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699F2F-3ABF-1EE1-87DA-2A31E2509890}"/>
              </a:ext>
            </a:extLst>
          </p:cNvPr>
          <p:cNvSpPr txBox="1"/>
          <p:nvPr/>
        </p:nvSpPr>
        <p:spPr>
          <a:xfrm>
            <a:off x="7873731" y="5490812"/>
            <a:ext cx="2762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606060"/>
                </a:solidFill>
                <a:latin typeface="Franklin Gothic Book" panose="020B0503020102020204" pitchFamily="34" charset="0"/>
              </a:rPr>
              <a:t>Mobile App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97C9F4-9750-FF59-74D3-39F2259C31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571" y="1385092"/>
            <a:ext cx="2244455" cy="110352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CCF0701-0DD0-4CA0-CAD4-98CB6C0CA95E}"/>
              </a:ext>
            </a:extLst>
          </p:cNvPr>
          <p:cNvSpPr txBox="1"/>
          <p:nvPr/>
        </p:nvSpPr>
        <p:spPr>
          <a:xfrm>
            <a:off x="7928794" y="2868398"/>
            <a:ext cx="2853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606060"/>
                </a:solidFill>
                <a:latin typeface="Franklin Gothic Book" panose="020B0503020102020204" pitchFamily="34" charset="0"/>
              </a:rPr>
              <a:t>Transportation &amp; Parking Reimbursement</a:t>
            </a:r>
            <a:endParaRPr lang="en-US" sz="1600" b="1" dirty="0">
              <a:solidFill>
                <a:srgbClr val="FF0000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367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10972800" cy="609600"/>
          </a:xfrm>
        </p:spPr>
        <p:txBody>
          <a:bodyPr>
            <a:normAutofit/>
          </a:bodyPr>
          <a:lstStyle/>
          <a:p>
            <a:r>
              <a:rPr lang="en-US" sz="2800"/>
              <a:t>How FSAs work</a:t>
            </a:r>
            <a:endParaRPr lang="en-US" sz="2800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EC5E233-279D-6E45-84F6-748FBA41628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5800" y="987552"/>
            <a:ext cx="10287000" cy="4983480"/>
          </a:xfrm>
        </p:spPr>
        <p:txBody>
          <a:bodyPr wrap="square">
            <a:norm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Set </a:t>
            </a:r>
            <a:r>
              <a:rPr lang="en-US" b="0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aside pre-tax dollars for eligible </a:t>
            </a:r>
            <a:r>
              <a:rPr lang="en-US" b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health care or dependent care expenses.</a:t>
            </a:r>
            <a:endParaRPr lang="en-US" sz="300" b="0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Contributions come from payroll before taxes; typical savings are 23%–33% of contributions.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Health Care FSA — covers eligible expenses for you and qualifying dependents.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Dependent Care FSA — covers work-related care for a child under 13 or a dependent unable to care for themselves.</a:t>
            </a:r>
          </a:p>
        </p:txBody>
      </p:sp>
    </p:spTree>
    <p:extLst>
      <p:ext uri="{BB962C8B-B14F-4D97-AF65-F5344CB8AC3E}">
        <p14:creationId xmlns:p14="http://schemas.microsoft.com/office/powerpoint/2010/main" val="3411124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D0760-0934-396F-1E5B-6D75465F6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FSA rules to remember</a:t>
            </a:r>
            <a:endParaRPr lang="en-US" dirty="0"/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13A27859-D142-08FC-E380-5BD98220D136}"/>
              </a:ext>
            </a:extLst>
          </p:cNvPr>
          <p:cNvSpPr txBox="1">
            <a:spLocks/>
          </p:cNvSpPr>
          <p:nvPr/>
        </p:nvSpPr>
        <p:spPr>
          <a:xfrm>
            <a:off x="685800" y="1024128"/>
            <a:ext cx="10241280" cy="489204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80000"/>
              <a:buFont typeface="Arial" pitchFamily="34" charset="0"/>
              <a:buChar char="•"/>
              <a:defRPr sz="18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2pPr>
            <a:lvl3pPr marL="341313" indent="-1666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Calibri" pitchFamily="34" charset="0"/>
              <a:buChar char="-"/>
              <a:defRPr sz="16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3pPr>
            <a:lvl4pPr marL="461963" indent="-1206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50000"/>
              <a:buFont typeface="Courier New" pitchFamily="49" charset="0"/>
              <a:buChar char="o"/>
              <a:defRPr sz="14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Re-enroll every year during open enrollment.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Expenses must be incurred (received) during your coverage period.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Change elections only after a qualifying event; notify the plan within 31 days.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Budget conservatively—unused funds may be forfeited.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Grace period — 2½ extra months to incur eligible expenses (thru 3/15/2028).  Health Care FSA and Dependent Care FSA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Runout period — 3 months after year-end to submit claims (thru 3/31/2028).</a:t>
            </a:r>
          </a:p>
        </p:txBody>
      </p:sp>
    </p:spTree>
    <p:extLst>
      <p:ext uri="{BB962C8B-B14F-4D97-AF65-F5344CB8AC3E}">
        <p14:creationId xmlns:p14="http://schemas.microsoft.com/office/powerpoint/2010/main" val="944158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/>
              <a:t>Health Care FSA: what it covers</a:t>
            </a:r>
            <a:endParaRPr lang="en-US" sz="2800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EC5E233-279D-6E45-84F6-748FBA41628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1072461"/>
            <a:ext cx="7899398" cy="4359968"/>
          </a:xfrm>
        </p:spPr>
        <p:txBody>
          <a:bodyPr wrap="square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Use funds for </a:t>
            </a:r>
            <a:r>
              <a:rPr lang="en-US" b="0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eligibl</a:t>
            </a:r>
            <a:r>
              <a:rPr lang="en-US" b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e expenses for you and your dependents—even if health coverage is placed elsewhere.</a:t>
            </a:r>
            <a:endParaRPr lang="en-US" b="0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Common expenses include copays, deductibles, prescriptions, dental, vision, OTC items and medical supplies.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06182C-C355-DB61-E755-86F0416A10A6}"/>
              </a:ext>
            </a:extLst>
          </p:cNvPr>
          <p:cNvSpPr/>
          <p:nvPr/>
        </p:nvSpPr>
        <p:spPr>
          <a:xfrm>
            <a:off x="9184544" y="1228010"/>
            <a:ext cx="3007456" cy="173254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7B81BCB4-7196-D95D-5B0D-E91898261DA0}"/>
              </a:ext>
            </a:extLst>
          </p:cNvPr>
          <p:cNvSpPr txBox="1">
            <a:spLocks/>
          </p:cNvSpPr>
          <p:nvPr/>
        </p:nvSpPr>
        <p:spPr>
          <a:xfrm>
            <a:off x="9451169" y="1455687"/>
            <a:ext cx="2474206" cy="141197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Clr>
                <a:schemeClr val="bg1"/>
              </a:buClr>
              <a:buNone/>
            </a:pPr>
            <a:r>
              <a:rPr lang="en-US" sz="2000" dirty="0">
                <a:solidFill>
                  <a:schemeClr val="tx2"/>
                </a:solidFill>
              </a:rPr>
              <a:t>2027 contribution limit</a:t>
            </a:r>
            <a:endParaRPr lang="en-US" sz="300" b="0" dirty="0">
              <a:solidFill>
                <a:schemeClr val="bg1"/>
              </a:solidFill>
            </a:endParaRPr>
          </a:p>
          <a:p>
            <a:pPr marL="0" indent="0" algn="ctr">
              <a:spcAft>
                <a:spcPts val="1200"/>
              </a:spcAft>
              <a:buClr>
                <a:schemeClr val="bg1"/>
              </a:buClr>
              <a:buNone/>
            </a:pPr>
            <a:r>
              <a:rPr lang="en-US" sz="2000" dirty="0">
                <a:solidFill>
                  <a:schemeClr val="tx2"/>
                </a:solidFill>
              </a:rPr>
              <a:t>$3,400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0F83A-6C72-C21C-DD9A-2AD5D0743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905" y="3326456"/>
            <a:ext cx="6870787" cy="21093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F6B476-9461-8842-13C0-A157D7E9A7AB}"/>
              </a:ext>
            </a:extLst>
          </p:cNvPr>
          <p:cNvSpPr txBox="1"/>
          <p:nvPr/>
        </p:nvSpPr>
        <p:spPr>
          <a:xfrm>
            <a:off x="685800" y="5546034"/>
            <a:ext cx="88415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Not eligible: </a:t>
            </a: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insurance premiums, teeth whitening, cosmetic treatments and couples counseling</a:t>
            </a: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146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72F19-787E-2AAC-ACAB-B8C042885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</a:t>
            </a:r>
            <a:r>
              <a:rPr lang="en-US"/>
              <a:t>Care FSA: key</a:t>
            </a:r>
            <a:r>
              <a:rPr lang="en-US" dirty="0"/>
              <a:t> considerations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F6584F53-7A3A-0EDD-675C-28612B82F19F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609600" y="990600"/>
            <a:ext cx="10769600" cy="507206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80000"/>
              <a:buFont typeface="Arial" pitchFamily="34" charset="0"/>
              <a:buChar char="•"/>
              <a:defRPr sz="18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2pPr>
            <a:lvl3pPr marL="341313" indent="-1666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Calibri" pitchFamily="34" charset="0"/>
              <a:buChar char="-"/>
              <a:defRPr sz="16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3pPr>
            <a:lvl4pPr marL="461963" indent="-1206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50000"/>
              <a:buFont typeface="Courier New" pitchFamily="49" charset="0"/>
              <a:buChar char="o"/>
              <a:defRPr sz="14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Elect annually; midyear changes require a qualifying event.</a:t>
            </a:r>
            <a:endParaRPr lang="en-US" sz="300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You and your spouse may each enroll through your respective employers.</a:t>
            </a: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No double dipping—an expense can be reimbursed only once.</a:t>
            </a: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Your annual pledge is deducted evenly through payroll.</a:t>
            </a: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The full annual election is available on day one of the plan year.</a:t>
            </a: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Grace period — 2½ extra months to incur eligible expenses.</a:t>
            </a: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After runout, unused funds are forfeited.</a:t>
            </a:r>
          </a:p>
        </p:txBody>
      </p:sp>
    </p:spTree>
    <p:extLst>
      <p:ext uri="{BB962C8B-B14F-4D97-AF65-F5344CB8AC3E}">
        <p14:creationId xmlns:p14="http://schemas.microsoft.com/office/powerpoint/2010/main" val="2968642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8C60A-8995-5A3F-2D59-03BE403C8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Shop eligible products with FSA Store</a:t>
            </a:r>
          </a:p>
        </p:txBody>
      </p:sp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7E2C0056-FF91-F40A-3FD5-0A92734FF85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1219200"/>
            <a:ext cx="4114800" cy="4800600"/>
          </a:xfrm>
        </p:spPr>
        <p:txBody>
          <a:bodyPr wrap="square">
            <a:noAutofit/>
          </a:bodyPr>
          <a:lstStyle/>
          <a:p>
            <a:r>
              <a:rPr lang="en-US" dirty="0">
                <a:latin typeface="Roboto Slab" pitchFamily="2" charset="0"/>
                <a:ea typeface="Roboto Slab" pitchFamily="2" charset="0"/>
              </a:rPr>
              <a:t>BCC partners with FSA Store to </a:t>
            </a:r>
            <a:r>
              <a:rPr lang="en-US">
                <a:latin typeface="Roboto Slab" pitchFamily="2" charset="0"/>
                <a:ea typeface="Roboto Slab" pitchFamily="2" charset="0"/>
              </a:rPr>
              <a:t>make spending </a:t>
            </a:r>
            <a:r>
              <a:rPr lang="en-US" dirty="0">
                <a:latin typeface="Roboto Slab" pitchFamily="2" charset="0"/>
                <a:ea typeface="Roboto Slab" pitchFamily="2" charset="0"/>
              </a:rPr>
              <a:t>FSA dollars</a:t>
            </a:r>
            <a:r>
              <a:rPr lang="en-US">
                <a:latin typeface="Roboto Slab" pitchFamily="2" charset="0"/>
                <a:ea typeface="Roboto Slab" pitchFamily="2" charset="0"/>
              </a:rPr>
              <a:t> easier</a:t>
            </a:r>
            <a:r>
              <a:rPr lang="en-US" dirty="0">
                <a:latin typeface="Roboto Slab" pitchFamily="2" charset="0"/>
                <a:ea typeface="Roboto Slab" pitchFamily="2" charset="0"/>
              </a:rPr>
              <a:t>.</a:t>
            </a:r>
          </a:p>
          <a:p>
            <a:r>
              <a:rPr lang="en-US">
                <a:latin typeface="Roboto Slab" pitchFamily="2" charset="0"/>
                <a:ea typeface="Roboto Slab" pitchFamily="2" charset="0"/>
              </a:rPr>
              <a:t>4,000+ eligible products</a:t>
            </a:r>
          </a:p>
          <a:p>
            <a:r>
              <a:rPr lang="en-US">
                <a:latin typeface="Roboto Slab" pitchFamily="2" charset="0"/>
                <a:ea typeface="Roboto Slab" pitchFamily="2" charset="0"/>
              </a:rPr>
              <a:t>Exclusive discounts</a:t>
            </a:r>
          </a:p>
          <a:p>
            <a:r>
              <a:rPr lang="en-US">
                <a:latin typeface="Roboto Slab" pitchFamily="2" charset="0"/>
                <a:ea typeface="Roboto Slab" pitchFamily="2" charset="0"/>
              </a:rPr>
              <a:t>Free shipping on orders of $50 or more</a:t>
            </a:r>
          </a:p>
          <a:p>
            <a:r>
              <a:rPr lang="en-US">
                <a:latin typeface="Roboto Slab" pitchFamily="2" charset="0"/>
                <a:ea typeface="Roboto Slab" pitchFamily="2" charset="0"/>
              </a:rPr>
              <a:t>Clear eligibility guidance</a:t>
            </a:r>
          </a:p>
          <a:p>
            <a:r>
              <a:rPr lang="en-US">
                <a:latin typeface="Roboto Slab" pitchFamily="2" charset="0"/>
                <a:ea typeface="Roboto Slab" pitchFamily="2" charset="0"/>
              </a:rPr>
              <a:t>Visit FSA Store to learn more.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FC7690-40E1-32AD-83F7-C70EE27031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25"/>
          <a:stretch/>
        </p:blipFill>
        <p:spPr>
          <a:xfrm>
            <a:off x="4038600" y="748564"/>
            <a:ext cx="5867401" cy="536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37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Dependent </a:t>
            </a:r>
            <a:r>
              <a:rPr lang="en-US"/>
              <a:t>Care FSA: eligible </a:t>
            </a:r>
            <a:r>
              <a:rPr lang="en-US" dirty="0"/>
              <a:t>care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EC5E233-279D-6E45-84F6-748FBA41628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5186" y="990600"/>
            <a:ext cx="7289797" cy="5105400"/>
          </a:xfrm>
        </p:spPr>
        <p:txBody>
          <a:bodyPr wrap="square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Covers care </a:t>
            </a: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that allows you and your spouse to work</a:t>
            </a: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.</a:t>
            </a: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Eligible dependents — child </a:t>
            </a: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under 13</a:t>
            </a: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; incapacitated </a:t>
            </a: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child or adult </a:t>
            </a: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living </a:t>
            </a: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with you</a:t>
            </a: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; or a child in your custody </a:t>
            </a: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at least 51% </a:t>
            </a: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of the time.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Eligible care — in-home care, daycare or preschool, before/after-school care and day camp.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Not eligible — non-work babysitting, K–12 tuition or overnight camp.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06182C-C355-DB61-E755-86F0416A10A6}"/>
              </a:ext>
            </a:extLst>
          </p:cNvPr>
          <p:cNvSpPr/>
          <p:nvPr/>
        </p:nvSpPr>
        <p:spPr>
          <a:xfrm>
            <a:off x="8229600" y="1228010"/>
            <a:ext cx="3962400" cy="296299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7B81BCB4-7196-D95D-5B0D-E91898261DA0}"/>
              </a:ext>
            </a:extLst>
          </p:cNvPr>
          <p:cNvSpPr txBox="1">
            <a:spLocks/>
          </p:cNvSpPr>
          <p:nvPr/>
        </p:nvSpPr>
        <p:spPr>
          <a:xfrm>
            <a:off x="8839200" y="1446308"/>
            <a:ext cx="2474206" cy="2668492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Clr>
                <a:schemeClr val="bg1"/>
              </a:buClr>
              <a:buNone/>
            </a:pPr>
            <a:r>
              <a:rPr lang="en-US" sz="2000" dirty="0">
                <a:solidFill>
                  <a:schemeClr val="tx2"/>
                </a:solidFill>
              </a:rPr>
              <a:t>2027 household maximum</a:t>
            </a:r>
            <a:endParaRPr lang="en-US" sz="300" b="0" dirty="0">
              <a:solidFill>
                <a:schemeClr val="bg1"/>
              </a:solidFill>
            </a:endParaRPr>
          </a:p>
          <a:p>
            <a:pPr marL="0" indent="0" algn="ctr">
              <a:spcAft>
                <a:spcPts val="1200"/>
              </a:spcAft>
              <a:buClr>
                <a:schemeClr val="bg1"/>
              </a:buClr>
              <a:buNone/>
            </a:pPr>
            <a:r>
              <a:rPr lang="en-US" sz="2000" dirty="0">
                <a:solidFill>
                  <a:schemeClr val="tx2"/>
                </a:solidFill>
              </a:rPr>
              <a:t>$7,500</a:t>
            </a:r>
          </a:p>
          <a:p>
            <a:pPr marL="0" indent="0" algn="ctr">
              <a:spcAft>
                <a:spcPts val="1200"/>
              </a:spcAft>
              <a:buClr>
                <a:schemeClr val="bg1"/>
              </a:buClr>
              <a:buNone/>
            </a:pPr>
            <a:r>
              <a:rPr lang="en-US" sz="2000" dirty="0">
                <a:solidFill>
                  <a:schemeClr val="tx2"/>
                </a:solidFill>
              </a:rPr>
              <a:t>$3,750 if married filing separately</a:t>
            </a:r>
          </a:p>
          <a:p>
            <a:pPr marL="0" indent="0" algn="ctr">
              <a:spcAft>
                <a:spcPts val="1200"/>
              </a:spcAft>
              <a:buClr>
                <a:schemeClr val="bg1"/>
              </a:buClr>
              <a:buNone/>
            </a:pPr>
            <a:r>
              <a:rPr lang="en-US" sz="2000" dirty="0">
                <a:solidFill>
                  <a:schemeClr val="tx2"/>
                </a:solidFill>
              </a:rPr>
              <a:t>Cannot exceed the lower spouse income</a:t>
            </a:r>
          </a:p>
        </p:txBody>
      </p:sp>
    </p:spTree>
    <p:extLst>
      <p:ext uri="{BB962C8B-B14F-4D97-AF65-F5344CB8AC3E}">
        <p14:creationId xmlns:p14="http://schemas.microsoft.com/office/powerpoint/2010/main" val="1223657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72F19-787E-2AAC-ACAB-B8C042885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Dependent Care FSA: key</a:t>
            </a:r>
            <a:r>
              <a:rPr lang="en-US" dirty="0"/>
              <a:t> considerations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F6584F53-7A3A-0EDD-675C-28612B82F19F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609600" y="990600"/>
            <a:ext cx="10769600" cy="507206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80000"/>
              <a:buFont typeface="Arial" pitchFamily="34" charset="0"/>
              <a:buChar char="•"/>
              <a:defRPr sz="18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2pPr>
            <a:lvl3pPr marL="341313" indent="-1666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Calibri" pitchFamily="34" charset="0"/>
              <a:buChar char="-"/>
              <a:defRPr sz="16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3pPr>
            <a:lvl4pPr marL="461963" indent="-1206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50000"/>
              <a:buFont typeface="Courier New" pitchFamily="49" charset="0"/>
              <a:buChar char="o"/>
              <a:defRPr sz="14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Elect annually; combined household contributions cannot exceed $7,500 for 2027.</a:t>
            </a:r>
            <a:endParaRPr lang="en-US" sz="300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Midyear changes require a qualifying event.</a:t>
            </a: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Contributions are deducted evenly through payroll.</a:t>
            </a: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Reimbursement is limited to the current account balance—there is no prefunding.</a:t>
            </a: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Your W-2 reflects contributions; report contributions and the provider tax ID on your federal return.</a:t>
            </a: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Grace period — incur 2027 expenses through 3/15/2028.</a:t>
            </a: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Runout period — submit 2027 expenses through 3/31/2028.</a:t>
            </a: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No rollover—remaining funds are forfeited.</a:t>
            </a: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The IRS does offer a tax credit for dependent care expenses.  Generally a larger savings occurs when participating in a Dependent Care FSA.  Some may be able to do both.  Consult with your tax advisor for guidance specific to your situation.</a:t>
            </a:r>
          </a:p>
        </p:txBody>
      </p:sp>
    </p:spTree>
    <p:extLst>
      <p:ext uri="{BB962C8B-B14F-4D97-AF65-F5344CB8AC3E}">
        <p14:creationId xmlns:p14="http://schemas.microsoft.com/office/powerpoint/2010/main" val="112073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200D8-8554-9961-818E-E46B08BA1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Transportation reimbursement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19CC73A9-0669-892F-604B-72732B5AF499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1016000" y="1262063"/>
            <a:ext cx="103632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80000"/>
              <a:buFont typeface="Arial" pitchFamily="34" charset="0"/>
              <a:buChar char="•"/>
              <a:defRPr sz="18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2pPr>
            <a:lvl3pPr marL="341313" indent="-1666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Calibri" pitchFamily="34" charset="0"/>
              <a:buChar char="-"/>
              <a:defRPr sz="16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3pPr>
            <a:lvl4pPr marL="461963" indent="-1206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50000"/>
              <a:buFont typeface="Courier New" pitchFamily="49" charset="0"/>
              <a:buChar char="o"/>
              <a:defRPr sz="14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00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Eligible Commuter Expenses</a:t>
            </a: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517525" lvl="1" indent="-342900">
              <a:spcBef>
                <a:spcPts val="900"/>
              </a:spcBef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Transit Pass</a:t>
            </a:r>
          </a:p>
          <a:p>
            <a:pPr marL="517525" lvl="1" indent="-342900">
              <a:spcBef>
                <a:spcPts val="900"/>
              </a:spcBef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517525" lvl="1" indent="-342900">
              <a:spcBef>
                <a:spcPts val="900"/>
              </a:spcBef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Transit Token</a:t>
            </a:r>
          </a:p>
          <a:p>
            <a:pPr marL="517525" lvl="1" indent="-342900">
              <a:spcBef>
                <a:spcPts val="900"/>
              </a:spcBef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517525" lvl="1" indent="-342900">
              <a:spcBef>
                <a:spcPts val="900"/>
              </a:spcBef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Transit Fare-Care</a:t>
            </a:r>
          </a:p>
          <a:p>
            <a:pPr marL="517525" lvl="1" indent="-342900">
              <a:spcBef>
                <a:spcPts val="900"/>
              </a:spcBef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517525" lvl="1" indent="-342900">
              <a:spcBef>
                <a:spcPts val="900"/>
              </a:spcBef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Transit Voucher</a:t>
            </a:r>
          </a:p>
          <a:p>
            <a:pPr marL="517525" lvl="1" indent="-342900">
              <a:spcBef>
                <a:spcPts val="900"/>
              </a:spcBef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517525" lvl="1" indent="-342900">
              <a:spcBef>
                <a:spcPts val="900"/>
              </a:spcBef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Van-Pooling</a:t>
            </a:r>
          </a:p>
          <a:p>
            <a:pPr marL="517525" lvl="1" indent="-342900">
              <a:spcBef>
                <a:spcPts val="900"/>
              </a:spcBef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517525" lvl="1" indent="-342900">
              <a:spcBef>
                <a:spcPts val="900"/>
              </a:spcBef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Commuter High Vehicle Expenses</a:t>
            </a:r>
          </a:p>
          <a:p>
            <a:pPr marL="517525" lvl="1" indent="-342900">
              <a:spcBef>
                <a:spcPts val="900"/>
              </a:spcBef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Expenses must be provided by a Mass Transit Facility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Maximum contribution per month is $340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lvl="2" indent="0">
              <a:spcBef>
                <a:spcPts val="600"/>
              </a:spcBef>
              <a:buNone/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149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F04C4-26DC-50CB-6D5E-4BA3CE7F0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Parking reimbursement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E6C5F175-3943-3CD8-7446-8264C2D39DED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1016000" y="1262063"/>
            <a:ext cx="103632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80000"/>
              <a:buFont typeface="Arial" pitchFamily="34" charset="0"/>
              <a:buChar char="•"/>
              <a:defRPr sz="18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2pPr>
            <a:lvl3pPr marL="341313" indent="-1666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Calibri" pitchFamily="34" charset="0"/>
              <a:buChar char="-"/>
              <a:defRPr sz="16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3pPr>
            <a:lvl4pPr marL="461963" indent="-1206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50000"/>
              <a:buFont typeface="Courier New" pitchFamily="49" charset="0"/>
              <a:buChar char="o"/>
              <a:defRPr sz="14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00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Eligible Parking Expenses</a:t>
            </a: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517525" lvl="1" indent="-342900">
              <a:spcBef>
                <a:spcPts val="900"/>
              </a:spcBef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Fees for parking located on or near employer’s premises</a:t>
            </a:r>
          </a:p>
          <a:p>
            <a:pPr marL="517525" lvl="1" indent="-342900">
              <a:spcBef>
                <a:spcPts val="900"/>
              </a:spcBef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517525" lvl="1" indent="-342900">
              <a:spcBef>
                <a:spcPts val="900"/>
              </a:spcBef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Fees for parking at or near mass transit (allow to commute via mass transit)</a:t>
            </a:r>
          </a:p>
          <a:p>
            <a:pPr marL="517525" lvl="1" indent="-342900">
              <a:spcBef>
                <a:spcPts val="900"/>
              </a:spcBef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517525" lvl="1" indent="-342900">
              <a:spcBef>
                <a:spcPts val="900"/>
              </a:spcBef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Fees for parking at or near a van/carpooling location</a:t>
            </a:r>
          </a:p>
          <a:p>
            <a:pPr marL="517525" lvl="1" indent="-342900">
              <a:spcBef>
                <a:spcPts val="900"/>
              </a:spcBef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517525" lvl="1" indent="-342900">
              <a:spcBef>
                <a:spcPts val="900"/>
              </a:spcBef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Parking provided to you where your employer pays directly to a parking lot operator</a:t>
            </a:r>
          </a:p>
          <a:p>
            <a:pPr marL="517525" lvl="1" indent="-342900">
              <a:spcBef>
                <a:spcPts val="900"/>
              </a:spcBef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517525" lvl="1" indent="-342900">
              <a:spcBef>
                <a:spcPts val="900"/>
              </a:spcBef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Parking that an employer provides on its premises that requires a lease</a:t>
            </a:r>
          </a:p>
          <a:p>
            <a:pPr marL="517525" lvl="1" indent="-342900">
              <a:spcBef>
                <a:spcPts val="900"/>
              </a:spcBef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Maximum contribution per month is </a:t>
            </a: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$340</a:t>
            </a: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lvl="2" indent="0">
              <a:spcBef>
                <a:spcPts val="600"/>
              </a:spcBef>
              <a:buNone/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306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A9EC0-F041-8439-7B58-63FFC0BD2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Transportation &amp; parking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67F1D665-F44A-3174-8C86-03990E093C9B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1016000" y="1262063"/>
            <a:ext cx="103632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80000"/>
              <a:buFont typeface="Arial" pitchFamily="34" charset="0"/>
              <a:buChar char="•"/>
              <a:defRPr sz="18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2pPr>
            <a:lvl3pPr marL="341313" indent="-1666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Calibri" pitchFamily="34" charset="0"/>
              <a:buChar char="-"/>
              <a:defRPr sz="16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3pPr>
            <a:lvl4pPr marL="461963" indent="-1206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50000"/>
              <a:buFont typeface="Courier New" pitchFamily="49" charset="0"/>
              <a:buChar char="o"/>
              <a:defRPr sz="14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00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Expenses not eligible:</a:t>
            </a: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517525" lvl="1" indent="-342900">
              <a:spcBef>
                <a:spcPts val="900"/>
              </a:spcBef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EZ Pass</a:t>
            </a:r>
          </a:p>
          <a:p>
            <a:pPr marL="517525" lvl="1" indent="-342900">
              <a:spcBef>
                <a:spcPts val="900"/>
              </a:spcBef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Highway Tolls</a:t>
            </a:r>
          </a:p>
          <a:p>
            <a:pPr lvl="1" indent="0">
              <a:spcBef>
                <a:spcPts val="900"/>
              </a:spcBef>
              <a:buNone/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Additional information on transportation &amp; parking reimbursement: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517525" lvl="1" indent="-342900">
              <a:spcBef>
                <a:spcPts val="600"/>
              </a:spcBef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Two separate accounts (cannot co-mingle funds)</a:t>
            </a:r>
          </a:p>
          <a:p>
            <a:pPr marL="517525" lvl="1" indent="-342900">
              <a:spcBef>
                <a:spcPts val="600"/>
              </a:spcBef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Enroll at any time during year as well as make changes: increase, decrease, cease</a:t>
            </a:r>
          </a:p>
          <a:p>
            <a:pPr marL="517525" lvl="1" indent="-342900">
              <a:spcBef>
                <a:spcPts val="600"/>
              </a:spcBef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May submit claims for reimbursement if vendor does not have proper MCC code for debit card use</a:t>
            </a:r>
          </a:p>
          <a:p>
            <a:pPr marL="517525" lvl="1" indent="-342900">
              <a:spcBef>
                <a:spcPts val="600"/>
              </a:spcBef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Documentation rules apply (no cancelled checks, need itemized receipt identifying date of service and amount)</a:t>
            </a:r>
          </a:p>
          <a:p>
            <a:pPr marL="517525" lvl="1" indent="-342900">
              <a:spcBef>
                <a:spcPts val="600"/>
              </a:spcBef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Funds may rollover to the next year, if re enroll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lvl="2" indent="0">
              <a:spcBef>
                <a:spcPts val="600"/>
              </a:spcBef>
              <a:buNone/>
            </a:pPr>
            <a:endParaRPr lang="en-US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784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72F19-787E-2AAC-ACAB-B8C042885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Using your FSA debit card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F6584F53-7A3A-0EDD-675C-28612B82F19F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609600" y="990600"/>
            <a:ext cx="9067800" cy="507206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80000"/>
              <a:buFont typeface="Arial" pitchFamily="34" charset="0"/>
              <a:buChar char="•"/>
              <a:defRPr sz="18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2pPr>
            <a:lvl3pPr marL="341313" indent="-1666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Calibri" pitchFamily="34" charset="0"/>
              <a:buChar char="-"/>
              <a:defRPr sz="16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3pPr>
            <a:lvl4pPr marL="461963" indent="-1206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50000"/>
              <a:buFont typeface="Courier New" pitchFamily="49" charset="0"/>
              <a:buChar char="o"/>
              <a:defRPr sz="14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One card covers all enrolled FSA accounts.</a:t>
            </a:r>
            <a:endParaRPr lang="en-US" sz="30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Swipe at eligible merchants and choose “credit”—no PIN is needed.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A replacement card is issued when the current card expires, not every year.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Most </a:t>
            </a: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transactions are verified </a:t>
            </a: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electronically</a:t>
            </a: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Keep </a:t>
            </a: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receipts in case BCC </a:t>
            </a: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requests documentation.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Respond promptly </a:t>
            </a: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to substantiation </a:t>
            </a: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requests </a:t>
            </a: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to avoid card </a:t>
            </a: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suspension</a:t>
            </a: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.</a:t>
            </a:r>
            <a:endParaRPr lang="en-US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A5A1B8-96AC-275A-8E01-E51E0F95D9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2057400"/>
            <a:ext cx="1774184" cy="115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412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91F533E-728A-6143-BE83-2EF6EF3B2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914400"/>
            <a:ext cx="6629400" cy="1219200"/>
          </a:xfrm>
        </p:spPr>
        <p:txBody>
          <a:bodyPr>
            <a:noAutofit/>
          </a:bodyPr>
          <a:lstStyle/>
          <a:p>
            <a:pPr algn="ctr"/>
            <a:r>
              <a:rPr lang="en-US" sz="4400" spc="100" dirty="0"/>
              <a:t>Why </a:t>
            </a:r>
            <a:r>
              <a:rPr lang="en-US" sz="4400" spc="100"/>
              <a:t>keep debit card receipts</a:t>
            </a:r>
            <a:r>
              <a:rPr lang="en-US" sz="4400" spc="100" dirty="0"/>
              <a:t>?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286000" y="2438400"/>
            <a:ext cx="7315200" cy="3276600"/>
          </a:xfrm>
        </p:spPr>
        <p:txBody>
          <a:bodyPr wrap="square">
            <a:normAutofit fontScale="32500" lnSpcReduction="20000"/>
          </a:bodyPr>
          <a:lstStyle/>
          <a:p>
            <a:pPr marL="0" indent="0" algn="ctr">
              <a:lnSpc>
                <a:spcPts val="2560"/>
              </a:lnSpc>
              <a:spcBef>
                <a:spcPts val="1000"/>
              </a:spcBef>
              <a:buNone/>
            </a:pPr>
            <a:r>
              <a:rPr lang="en-US" sz="7200" cap="all" spc="80" dirty="0">
                <a:solidFill>
                  <a:srgbClr val="FFFFFF"/>
                </a:solidFill>
              </a:rPr>
              <a:t>The IRS </a:t>
            </a:r>
            <a:r>
              <a:rPr lang="en-US" sz="7200" cap="all" spc="80">
                <a:solidFill>
                  <a:srgbClr val="FFFFFF"/>
                </a:solidFill>
              </a:rPr>
              <a:t>requires every claim to be substantiated</a:t>
            </a:r>
            <a:r>
              <a:rPr lang="en-US" sz="7200" cap="all" spc="80" dirty="0">
                <a:solidFill>
                  <a:srgbClr val="FFFFFF"/>
                </a:solidFill>
              </a:rPr>
              <a:t>.</a:t>
            </a:r>
            <a:endParaRPr lang="en-US" sz="1800" cap="all" spc="80">
              <a:solidFill>
                <a:srgbClr val="FFFFFF"/>
              </a:solidFill>
            </a:endParaRPr>
          </a:p>
          <a:p>
            <a:pPr marL="0" indent="0" algn="ctr">
              <a:lnSpc>
                <a:spcPts val="2560"/>
              </a:lnSpc>
              <a:spcBef>
                <a:spcPts val="1000"/>
              </a:spcBef>
              <a:buNone/>
            </a:pPr>
            <a:r>
              <a:rPr lang="en-US" sz="7200" cap="all" spc="80">
                <a:solidFill>
                  <a:srgbClr val="FFFFFF"/>
                </a:solidFill>
              </a:rPr>
              <a:t>Most debit card transactions are verified automatically</a:t>
            </a:r>
            <a:r>
              <a:rPr lang="en-US" sz="7200" cap="all" spc="80" dirty="0">
                <a:solidFill>
                  <a:srgbClr val="FFFFFF"/>
                </a:solidFill>
              </a:rPr>
              <a:t>.</a:t>
            </a:r>
            <a:endParaRPr lang="en-US" sz="7200" cap="all" spc="80">
              <a:solidFill>
                <a:srgbClr val="FFFFFF"/>
              </a:solidFill>
            </a:endParaRPr>
          </a:p>
          <a:p>
            <a:pPr marL="0" indent="0" algn="ctr">
              <a:lnSpc>
                <a:spcPts val="2560"/>
              </a:lnSpc>
              <a:spcBef>
                <a:spcPts val="1000"/>
              </a:spcBef>
              <a:buNone/>
            </a:pPr>
            <a:r>
              <a:rPr lang="en-US" sz="7200" cap="all" spc="80">
                <a:solidFill>
                  <a:srgbClr val="FFFFFF"/>
                </a:solidFill>
              </a:rPr>
              <a:t>If BCC requests documentation</a:t>
            </a:r>
            <a:r>
              <a:rPr lang="en-US" sz="7200" cap="all" spc="80" dirty="0">
                <a:solidFill>
                  <a:srgbClr val="FFFFFF"/>
                </a:solidFill>
              </a:rPr>
              <a:t>, </a:t>
            </a:r>
            <a:r>
              <a:rPr lang="en-US" sz="7200" cap="all" spc="80">
                <a:solidFill>
                  <a:srgbClr val="FFFFFF"/>
                </a:solidFill>
              </a:rPr>
              <a:t>submit it promptly.</a:t>
            </a:r>
          </a:p>
          <a:p>
            <a:pPr marL="0" indent="0" algn="ctr">
              <a:lnSpc>
                <a:spcPts val="2560"/>
              </a:lnSpc>
              <a:spcBef>
                <a:spcPts val="1000"/>
              </a:spcBef>
              <a:buNone/>
            </a:pPr>
            <a:r>
              <a:rPr lang="en-US" sz="7200" cap="all" spc="80">
                <a:solidFill>
                  <a:srgbClr val="FFFFFF"/>
                </a:solidFill>
              </a:rPr>
              <a:t>Unresolved charges </a:t>
            </a:r>
            <a:r>
              <a:rPr lang="en-US" sz="7200" cap="all" spc="80" dirty="0">
                <a:solidFill>
                  <a:srgbClr val="FFFFFF"/>
                </a:solidFill>
              </a:rPr>
              <a:t>may be </a:t>
            </a:r>
            <a:r>
              <a:rPr lang="en-US" sz="7200" cap="all" spc="80">
                <a:solidFill>
                  <a:srgbClr val="FFFFFF"/>
                </a:solidFill>
              </a:rPr>
              <a:t>treated </a:t>
            </a:r>
            <a:r>
              <a:rPr lang="en-US" sz="7200" cap="all" spc="80" dirty="0">
                <a:solidFill>
                  <a:srgbClr val="FFFFFF"/>
                </a:solidFill>
              </a:rPr>
              <a:t>as </a:t>
            </a:r>
            <a:r>
              <a:rPr lang="en-US" sz="7200" cap="all" spc="80">
                <a:solidFill>
                  <a:srgbClr val="FFFFFF"/>
                </a:solidFill>
              </a:rPr>
              <a:t>overpayments </a:t>
            </a:r>
            <a:r>
              <a:rPr lang="en-US" sz="7200" cap="all" spc="80" dirty="0">
                <a:solidFill>
                  <a:srgbClr val="FFFFFF"/>
                </a:solidFill>
              </a:rPr>
              <a:t>and card </a:t>
            </a:r>
            <a:r>
              <a:rPr lang="en-US" sz="7200" cap="all" spc="80">
                <a:solidFill>
                  <a:srgbClr val="FFFFFF"/>
                </a:solidFill>
              </a:rPr>
              <a:t>access may be suspended</a:t>
            </a:r>
            <a:r>
              <a:rPr lang="en-US" sz="7200" cap="all" spc="80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7976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8390824-314C-BF4A-872C-9E7FD7251446}"/>
              </a:ext>
            </a:extLst>
          </p:cNvPr>
          <p:cNvSpPr/>
          <p:nvPr/>
        </p:nvSpPr>
        <p:spPr>
          <a:xfrm>
            <a:off x="381000" y="4419600"/>
            <a:ext cx="4114800" cy="845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sz="2000" b="1">
                <a:solidFill>
                  <a:srgbClr val="434343"/>
                </a:solidFill>
              </a:rPr>
              <a:t>One card. One account. One app.</a:t>
            </a:r>
          </a:p>
          <a:p>
            <a:pPr>
              <a:lnSpc>
                <a:spcPts val="2000"/>
              </a:lnSpc>
            </a:pPr>
            <a:r>
              <a:rPr lang="en-US" sz="1400">
                <a:solidFill>
                  <a:srgbClr val="434343"/>
                </a:solidFill>
              </a:rPr>
              <a:t>Manage FSAs, DCAs and HSAs through one connected experience.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FEE734-9FA8-5347-8D7B-C90766A85A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9" t="19356" r="12150" b="25067"/>
          <a:stretch/>
        </p:blipFill>
        <p:spPr>
          <a:xfrm>
            <a:off x="9492785" y="5823283"/>
            <a:ext cx="1336997" cy="5775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5720C5-11EA-0843-A35C-4CF79E3635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58"/>
          <a:stretch/>
        </p:blipFill>
        <p:spPr>
          <a:xfrm>
            <a:off x="4800600" y="242724"/>
            <a:ext cx="7391400" cy="602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000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10972800" cy="609600"/>
          </a:xfrm>
        </p:spPr>
        <p:txBody>
          <a:bodyPr/>
          <a:lstStyle/>
          <a:p>
            <a:r>
              <a:rPr lang="en-US" dirty="0"/>
              <a:t>My </a:t>
            </a:r>
            <a:r>
              <a:rPr lang="en-US"/>
              <a:t>SmartCare in one place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560E86-ABF3-7148-A6BA-AEF6DC8B9F7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224091" y="3276600"/>
            <a:ext cx="6984999" cy="3048000"/>
          </a:xfrm>
        </p:spPr>
        <p:txBody>
          <a:bodyPr wrap="square">
            <a:normAutofit/>
          </a:bodyPr>
          <a:lstStyle/>
          <a:p>
            <a:r>
              <a:rPr lang="en-US" sz="1800"/>
              <a:t>One login for the portal and app</a:t>
            </a:r>
          </a:p>
          <a:p>
            <a:r>
              <a:rPr lang="en-US" sz="1800"/>
              <a:t>Real-time balances and claim status</a:t>
            </a:r>
          </a:p>
          <a:p>
            <a:r>
              <a:rPr lang="en-US" sz="1800" dirty="0"/>
              <a:t>Electronic </a:t>
            </a:r>
            <a:r>
              <a:rPr lang="en-US" sz="1800"/>
              <a:t>claims and document upload</a:t>
            </a:r>
          </a:p>
          <a:p>
            <a:r>
              <a:rPr lang="en-US" sz="1800" dirty="0"/>
              <a:t>Transaction </a:t>
            </a:r>
            <a:r>
              <a:rPr lang="en-US" sz="1800"/>
              <a:t>history and statements</a:t>
            </a:r>
          </a:p>
          <a:p>
            <a:r>
              <a:rPr lang="en-US" sz="1800" dirty="0"/>
              <a:t>Lost</a:t>
            </a:r>
            <a:r>
              <a:rPr lang="en-US" sz="1800"/>
              <a:t> or stolen card reporting</a:t>
            </a:r>
          </a:p>
          <a:p>
            <a:r>
              <a:rPr lang="en-US" sz="1800"/>
              <a:t>Alerts, forms, FAQs and calculators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84E8798-D274-42EC-A02A-0F806BD64BF4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878593" y="445315"/>
            <a:ext cx="4437970" cy="2617709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A2D373-3BC1-B6AE-9106-A3137AECCE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987512"/>
            <a:ext cx="2487384" cy="499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494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4C89A-377A-8E30-D5B9-52E556B10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76200"/>
            <a:ext cx="10972800" cy="381000"/>
          </a:xfrm>
        </p:spPr>
        <p:txBody>
          <a:bodyPr>
            <a:normAutofit fontScale="90000"/>
          </a:bodyPr>
          <a:lstStyle/>
          <a:p>
            <a:r>
              <a:rPr lang="en-US"/>
              <a:t>My SmartCare portal at a glance</a:t>
            </a:r>
            <a:endParaRPr lang="en-US" dirty="0"/>
          </a:p>
        </p:txBody>
      </p:sp>
      <p:pic>
        <p:nvPicPr>
          <p:cNvPr id="4" name="Content Placeholder 8" descr="A screenshot of a web page&#10;&#10;Description automatically generated">
            <a:extLst>
              <a:ext uri="{FF2B5EF4-FFF2-40B4-BE49-F238E27FC236}">
                <a16:creationId xmlns:a16="http://schemas.microsoft.com/office/drawing/2014/main" id="{94883C6B-907F-045F-E993-2670500A9AC5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590" y="838200"/>
            <a:ext cx="4394820" cy="5448300"/>
          </a:xfrm>
        </p:spPr>
      </p:pic>
    </p:spTree>
    <p:extLst>
      <p:ext uri="{BB962C8B-B14F-4D97-AF65-F5344CB8AC3E}">
        <p14:creationId xmlns:p14="http://schemas.microsoft.com/office/powerpoint/2010/main" val="1253186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72F19-787E-2AAC-ACAB-B8C042885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Submitting a manual </a:t>
            </a:r>
            <a:r>
              <a:rPr lang="en-US" dirty="0"/>
              <a:t>claim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F6584F53-7A3A-0EDD-675C-28612B82F19F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609600" y="990600"/>
            <a:ext cx="9067800" cy="507206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80000"/>
              <a:buFont typeface="Arial" pitchFamily="34" charset="0"/>
              <a:buChar char="•"/>
              <a:defRPr sz="18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2pPr>
            <a:lvl3pPr marL="341313" indent="-1666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Calibri" pitchFamily="34" charset="0"/>
              <a:buChar char="-"/>
              <a:defRPr sz="16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3pPr>
            <a:lvl4pPr marL="461963" indent="-1206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50000"/>
              <a:buFont typeface="Courier New" pitchFamily="49" charset="0"/>
              <a:buChar char="o"/>
              <a:defRPr sz="14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Submit </a:t>
            </a: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a claim </a:t>
            </a: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when:</a:t>
            </a:r>
            <a:endParaRPr lang="en-US" sz="30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517525" lvl="1" indent="-342900"/>
            <a:r>
              <a:rPr lang="en-US" sz="160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The merchant does </a:t>
            </a:r>
            <a:r>
              <a:rPr lang="en-US" sz="1600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not </a:t>
            </a:r>
            <a:r>
              <a:rPr lang="en-US" sz="160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accept the card.</a:t>
            </a:r>
            <a:endParaRPr lang="en-US" sz="1600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517525" lvl="1" indent="-342900"/>
            <a:r>
              <a:rPr lang="en-US" sz="160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The </a:t>
            </a:r>
            <a:r>
              <a:rPr lang="en-US" sz="1600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purchase exceeds your </a:t>
            </a:r>
            <a:r>
              <a:rPr lang="en-US" sz="160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available </a:t>
            </a:r>
            <a:r>
              <a:rPr lang="en-US" sz="1600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balance</a:t>
            </a:r>
            <a:r>
              <a:rPr lang="en-US" sz="160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.</a:t>
            </a:r>
            <a:endParaRPr lang="en-US" sz="1600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517525" lvl="1" indent="-342900"/>
            <a:r>
              <a:rPr lang="en-US" sz="160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The </a:t>
            </a:r>
            <a:r>
              <a:rPr lang="en-US" sz="1600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card is </a:t>
            </a:r>
            <a:r>
              <a:rPr lang="en-US" sz="160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unavailable—or you prefer </a:t>
            </a:r>
            <a:r>
              <a:rPr lang="en-US" sz="1600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not to use </a:t>
            </a:r>
            <a:r>
              <a:rPr lang="en-US" sz="160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it.</a:t>
            </a:r>
            <a:endParaRPr lang="en-US" sz="1600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517525" lvl="1" indent="-342900"/>
            <a:r>
              <a:rPr lang="en-US" sz="160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A dependent care </a:t>
            </a:r>
            <a:r>
              <a:rPr lang="en-US" sz="1600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provider </a:t>
            </a:r>
            <a:r>
              <a:rPr lang="en-US" sz="160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cannot </a:t>
            </a:r>
            <a:r>
              <a:rPr lang="en-US" sz="1600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accept </a:t>
            </a:r>
            <a:r>
              <a:rPr lang="en-US" sz="160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the </a:t>
            </a:r>
            <a:r>
              <a:rPr lang="en-US" sz="1600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card</a:t>
            </a:r>
            <a:r>
              <a:rPr lang="en-US" sz="160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How to submit</a:t>
            </a: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:</a:t>
            </a:r>
          </a:p>
          <a:p>
            <a:pPr marL="517525" lvl="1" indent="-342900"/>
            <a:r>
              <a:rPr lang="en-US" sz="160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Send the reimbursement form and documentation through the portal or app, or by email, fax or mail.</a:t>
            </a:r>
          </a:p>
          <a:p>
            <a:pPr marL="517525" lvl="1" indent="-342900"/>
            <a:r>
              <a:rPr lang="en-US" sz="160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Reimbursements are processed weekly by direct deposit or check; direct deposit is fastest.</a:t>
            </a:r>
          </a:p>
        </p:txBody>
      </p:sp>
    </p:spTree>
    <p:extLst>
      <p:ext uri="{BB962C8B-B14F-4D97-AF65-F5344CB8AC3E}">
        <p14:creationId xmlns:p14="http://schemas.microsoft.com/office/powerpoint/2010/main" val="3630884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72F19-787E-2AAC-ACAB-B8C042885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Dependent </a:t>
            </a:r>
            <a:r>
              <a:rPr lang="en-US"/>
              <a:t>Care FSA: paying for </a:t>
            </a:r>
            <a:r>
              <a:rPr lang="en-US" dirty="0"/>
              <a:t>care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F6584F53-7A3A-0EDD-675C-28612B82F19F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609600" y="990600"/>
            <a:ext cx="9067800" cy="507206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80000"/>
              <a:buFont typeface="Arial" pitchFamily="34" charset="0"/>
              <a:buChar char="•"/>
              <a:defRPr sz="18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2pPr>
            <a:lvl3pPr marL="341313" indent="-1666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Calibri" pitchFamily="34" charset="0"/>
              <a:buChar char="-"/>
              <a:defRPr sz="16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3pPr>
            <a:lvl4pPr marL="461963" indent="-1206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50000"/>
              <a:buFont typeface="Courier New" pitchFamily="49" charset="0"/>
              <a:buChar char="o"/>
              <a:defRPr sz="14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Common challenges:</a:t>
            </a:r>
            <a:endParaRPr lang="en-US" sz="300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517525" lvl="1" indent="-342900"/>
            <a:r>
              <a:rPr lang="en-US" sz="1600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Some providers do not accept cards or use an eligible merchant code.</a:t>
            </a:r>
          </a:p>
          <a:p>
            <a:pPr marL="517525" lvl="1" indent="-342900"/>
            <a:r>
              <a:rPr lang="en-US" sz="1600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Funds are not preloaded, so the available balance may not cover the full charge.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When reimbursement may work better:</a:t>
            </a:r>
          </a:p>
          <a:p>
            <a:pPr marL="517525" lvl="1" indent="-342900"/>
            <a:r>
              <a:rPr lang="en-US" sz="1600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Submit a claim for the full monthly care cost, ideally at the start of each month.</a:t>
            </a:r>
          </a:p>
          <a:p>
            <a:pPr marL="517525" lvl="1" indent="-342900"/>
            <a:r>
              <a:rPr lang="en-US" sz="1600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After submitted claims meet or exceed your annual election, no further claims are needed; the plan pays as new contributions become available.</a:t>
            </a:r>
          </a:p>
          <a:p>
            <a:pPr marL="517525" lvl="1" indent="-342900"/>
            <a:r>
              <a:rPr lang="en-US" sz="1600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Enroll in direct deposit for the fastest payment.</a:t>
            </a:r>
          </a:p>
        </p:txBody>
      </p:sp>
    </p:spTree>
    <p:extLst>
      <p:ext uri="{BB962C8B-B14F-4D97-AF65-F5344CB8AC3E}">
        <p14:creationId xmlns:p14="http://schemas.microsoft.com/office/powerpoint/2010/main" val="2301260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72F19-787E-2AAC-ACAB-B8C042885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Prepare for open enrollment</a:t>
            </a:r>
            <a:endParaRPr lang="en-US" dirty="0"/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F6584F53-7A3A-0EDD-675C-28612B82F19F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609600" y="990600"/>
            <a:ext cx="9677400" cy="507206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80000"/>
              <a:buFont typeface="Arial" pitchFamily="34" charset="0"/>
              <a:buChar char="•"/>
              <a:defRPr sz="18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2pPr>
            <a:lvl3pPr marL="341313" indent="-1666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Calibri" pitchFamily="34" charset="0"/>
              <a:buChar char="-"/>
              <a:defRPr sz="16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3pPr>
            <a:lvl4pPr marL="461963" indent="-1206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50000"/>
              <a:buFont typeface="Courier New" pitchFamily="49" charset="0"/>
              <a:buChar char="o"/>
              <a:defRPr sz="14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Estimate annual medical, dental, vision and dependent care expenses.</a:t>
            </a:r>
            <a:endParaRPr lang="en-US" sz="300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Review copays, coinsurance and deductibles.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Confirm planned eyewear or dental work with family members.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Choose a conservative contribution amount.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Submit your 2027 election during open enrollment.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Contributions begin with the first 2027 paycheck.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After enrollment, changes require a qualifying event.</a:t>
            </a:r>
          </a:p>
        </p:txBody>
      </p:sp>
    </p:spTree>
    <p:extLst>
      <p:ext uri="{BB962C8B-B14F-4D97-AF65-F5344CB8AC3E}">
        <p14:creationId xmlns:p14="http://schemas.microsoft.com/office/powerpoint/2010/main" val="1276965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</a:t>
            </a:r>
            <a:r>
              <a:rPr lang="en-US" dirty="0"/>
              <a:t>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F9D01FD-69B6-5143-8A8F-80B0BCB9D3B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5800" y="1306704"/>
            <a:ext cx="4165598" cy="4691264"/>
          </a:xfrm>
        </p:spPr>
        <p:txBody>
          <a:bodyPr wrap="square">
            <a:normAutofit/>
          </a:bodyPr>
          <a:lstStyle/>
          <a:p>
            <a:r>
              <a:rPr lang="en-US" sz="1800"/>
              <a:t>Resources</a:t>
            </a:r>
            <a:endParaRPr lang="en-US"/>
          </a:p>
          <a:p>
            <a:pPr lvl="1"/>
            <a:r>
              <a:rPr lang="en-US"/>
              <a:t>bccbenefitsolutions.com</a:t>
            </a:r>
            <a:endParaRPr lang="en-US" dirty="0"/>
          </a:p>
          <a:p>
            <a:pPr lvl="1"/>
            <a:r>
              <a:rPr lang="en-US" dirty="0"/>
              <a:t>Follow </a:t>
            </a:r>
            <a:r>
              <a:rPr lang="en-US"/>
              <a:t>BCC </a:t>
            </a:r>
            <a:r>
              <a:rPr lang="en-US" dirty="0"/>
              <a:t>on LinkedIn</a:t>
            </a:r>
            <a:endParaRPr lang="en-US"/>
          </a:p>
          <a:p>
            <a:r>
              <a:rPr lang="en-US" sz="1800" dirty="0"/>
              <a:t>Customer </a:t>
            </a:r>
            <a:r>
              <a:rPr lang="en-US" sz="1800"/>
              <a:t>service</a:t>
            </a:r>
            <a:endParaRPr lang="en-US" sz="1800" dirty="0"/>
          </a:p>
          <a:p>
            <a:pPr lvl="1"/>
            <a:r>
              <a:rPr lang="en-US"/>
              <a:t>Mon</a:t>
            </a:r>
            <a:r>
              <a:rPr lang="en-US" dirty="0"/>
              <a:t>–</a:t>
            </a:r>
            <a:r>
              <a:rPr lang="en-US"/>
              <a:t>Thu: 5:00 a.m.–5:00 p.m.</a:t>
            </a:r>
            <a:r>
              <a:rPr lang="en-US" dirty="0"/>
              <a:t> PT</a:t>
            </a:r>
          </a:p>
          <a:p>
            <a:pPr lvl="1"/>
            <a:r>
              <a:rPr lang="en-US"/>
              <a:t>Fri: 5:00 a.m.–3:00 p.m. </a:t>
            </a:r>
            <a:r>
              <a:rPr lang="en-US" dirty="0"/>
              <a:t>PT</a:t>
            </a:r>
            <a:endParaRPr lang="en-US"/>
          </a:p>
          <a:p>
            <a:pPr lvl="1"/>
            <a:r>
              <a:rPr lang="en-US"/>
              <a:t>800-685-6100</a:t>
            </a:r>
          </a:p>
          <a:p>
            <a:pPr lvl="1"/>
            <a:r>
              <a:rPr lang="en-US" dirty="0"/>
              <a:t>Member </a:t>
            </a:r>
            <a:r>
              <a:rPr lang="en-US"/>
              <a:t>portal</a:t>
            </a:r>
            <a:r>
              <a:rPr lang="en-US" dirty="0"/>
              <a:t>:</a:t>
            </a:r>
            <a:r>
              <a:rPr lang="en-US"/>
              <a:t> benefitcc.wealthcareportal.com/Page/Home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675742-9CAD-D74F-88CE-D8F02B51A9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75"/>
          <a:stretch/>
        </p:blipFill>
        <p:spPr>
          <a:xfrm>
            <a:off x="4374551" y="467727"/>
            <a:ext cx="7315200" cy="592254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D6AF5-5E55-806C-F808-3AB63875E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Plan-specific </a:t>
            </a:r>
            <a:r>
              <a:rPr lang="en-US" dirty="0"/>
              <a:t>questions</a:t>
            </a:r>
          </a:p>
        </p:txBody>
      </p:sp>
      <p:sp>
        <p:nvSpPr>
          <p:cNvPr id="5" name="Content Placeholder 10">
            <a:extLst>
              <a:ext uri="{FF2B5EF4-FFF2-40B4-BE49-F238E27FC236}">
                <a16:creationId xmlns:a16="http://schemas.microsoft.com/office/drawing/2014/main" id="{99688EAC-1A2C-61C6-8D3B-9722662A24DE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609600" y="990600"/>
            <a:ext cx="9067800" cy="507206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1pPr>
            <a:lvl2pPr marL="174625" indent="-17462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80000"/>
              <a:buFont typeface="Arial" pitchFamily="34" charset="0"/>
              <a:buChar char="•"/>
              <a:defRPr sz="1800" kern="1200">
                <a:solidFill>
                  <a:srgbClr val="434343"/>
                </a:solidFill>
                <a:latin typeface="+mn-lt"/>
                <a:ea typeface="+mn-ea"/>
                <a:cs typeface="+mn-cs"/>
              </a:defRPr>
            </a:lvl2pPr>
            <a:lvl3pPr marL="341313" indent="-1666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Calibri" pitchFamily="34" charset="0"/>
              <a:buChar char="-"/>
              <a:defRPr sz="16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3pPr>
            <a:lvl4pPr marL="461963" indent="-1206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SzPct val="50000"/>
              <a:buFont typeface="Courier New" pitchFamily="49" charset="0"/>
              <a:buChar char="o"/>
              <a:defRPr sz="1400" kern="1200">
                <a:solidFill>
                  <a:srgbClr val="606060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For questions about eligibility, qualified expenses, dependents, orthodontia or dependent care:</a:t>
            </a:r>
            <a:endParaRPr lang="en-US" sz="30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Cris Lovins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National Account Executive, BCC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858-649-7003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clovins@bccbenefitsolutions.com</a:t>
            </a:r>
          </a:p>
        </p:txBody>
      </p:sp>
    </p:spTree>
    <p:extLst>
      <p:ext uri="{BB962C8B-B14F-4D97-AF65-F5344CB8AC3E}">
        <p14:creationId xmlns:p14="http://schemas.microsoft.com/office/powerpoint/2010/main" val="3861539354"/>
      </p:ext>
    </p:extLst>
  </p:cSld>
  <p:clrMapOvr>
    <a:masterClrMapping/>
  </p:clrMapOvr>
</p:sld>
</file>

<file path=ppt/theme/theme1.xml><?xml version="1.0" encoding="utf-8"?>
<a:theme xmlns:a="http://schemas.openxmlformats.org/drawingml/2006/main" name="BCC">
  <a:themeElements>
    <a:clrScheme name="BCC">
      <a:dk1>
        <a:srgbClr val="282828"/>
      </a:dk1>
      <a:lt1>
        <a:srgbClr val="97999C"/>
      </a:lt1>
      <a:dk2>
        <a:srgbClr val="464343"/>
      </a:dk2>
      <a:lt2>
        <a:srgbClr val="E7E8E9"/>
      </a:lt2>
      <a:accent1>
        <a:srgbClr val="385676"/>
      </a:accent1>
      <a:accent2>
        <a:srgbClr val="B8CADE"/>
      </a:accent2>
      <a:accent3>
        <a:srgbClr val="88AD78"/>
      </a:accent3>
      <a:accent4>
        <a:srgbClr val="F15C5B"/>
      </a:accent4>
      <a:accent5>
        <a:srgbClr val="FEC659"/>
      </a:accent5>
      <a:accent6>
        <a:srgbClr val="707275"/>
      </a:accent6>
      <a:hlink>
        <a:srgbClr val="464343"/>
      </a:hlink>
      <a:folHlink>
        <a:srgbClr val="9799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&amp;B" id="{966EDDE0-772A-40AF-A15A-917A60F1EE4D}" vid="{9318E9BB-6ABA-4CB3-A2F6-619444D6A2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BCC</Template>
  <TotalTime>35121</TotalTime>
  <Words>1595</Words>
  <Application>Microsoft Office PowerPoint</Application>
  <PresentationFormat>Widescreen</PresentationFormat>
  <Paragraphs>229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Courier New</vt:lpstr>
      <vt:lpstr>Franklin Gothic Book</vt:lpstr>
      <vt:lpstr>Franklin Gothic Medium Cond</vt:lpstr>
      <vt:lpstr>Roboto Slab</vt:lpstr>
      <vt:lpstr>BCC</vt:lpstr>
      <vt:lpstr> Flexible Spending Accounts &amp; My SmartCare</vt:lpstr>
      <vt:lpstr>Your FSA options and tools</vt:lpstr>
      <vt:lpstr>How FSAs work</vt:lpstr>
      <vt:lpstr>FSA rules to remember</vt:lpstr>
      <vt:lpstr>Health Care FSA: what it covers</vt:lpstr>
      <vt:lpstr>Health Care FSA: key considerations</vt:lpstr>
      <vt:lpstr>Shop eligible products with FSA Store</vt:lpstr>
      <vt:lpstr>Dependent Care FSA: eligible care</vt:lpstr>
      <vt:lpstr>Dependent Care FSA: key considerations</vt:lpstr>
      <vt:lpstr>Transportation reimbursement</vt:lpstr>
      <vt:lpstr>Parking reimbursement</vt:lpstr>
      <vt:lpstr>Transportation &amp; parking</vt:lpstr>
      <vt:lpstr>Using your FSA debit card</vt:lpstr>
      <vt:lpstr>Why keep debit card receipts?</vt:lpstr>
      <vt:lpstr>PowerPoint Presentation</vt:lpstr>
      <vt:lpstr>My SmartCare in one place</vt:lpstr>
      <vt:lpstr>My SmartCare portal at a glance</vt:lpstr>
      <vt:lpstr>Submitting a manual claim</vt:lpstr>
      <vt:lpstr>Dependent Care FSA: paying for care</vt:lpstr>
      <vt:lpstr>Prepare for open enrollment</vt:lpstr>
      <vt:lpstr>Questions?</vt:lpstr>
      <vt:lpstr>Plan-specific questions</vt:lpstr>
    </vt:vector>
  </TitlesOfParts>
  <Company>Cottingham &amp; Butler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STEPHANIE BUSE</dc:creator>
  <cp:lastModifiedBy>Cris Lovins</cp:lastModifiedBy>
  <cp:revision>459</cp:revision>
  <cp:lastPrinted>2021-03-30T16:35:27Z</cp:lastPrinted>
  <dcterms:created xsi:type="dcterms:W3CDTF">2016-05-19T14:59:23Z</dcterms:created>
  <dcterms:modified xsi:type="dcterms:W3CDTF">2026-10-19T17:14:25Z</dcterms:modified>
</cp:coreProperties>
</file>